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3"/>
    <p:sldMasterId id="214748370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Nunito"/>
      <p:regular r:id="rId37"/>
      <p:bold r:id="rId38"/>
      <p:italic r:id="rId39"/>
      <p:boldItalic r:id="rId40"/>
    </p:embeddedFont>
    <p:embeddedFont>
      <p:font typeface="Montserrat"/>
      <p:regular r:id="rId41"/>
      <p:bold r:id="rId42"/>
      <p:italic r:id="rId43"/>
      <p:boldItalic r:id="rId44"/>
    </p:embeddedFont>
    <p:embeddedFont>
      <p:font typeface="Google Sans Medium"/>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5.xml"/><Relationship Id="rId42" Type="http://schemas.openxmlformats.org/officeDocument/2006/relationships/font" Target="fonts/Montserrat-bold.fntdata"/><Relationship Id="rId41" Type="http://schemas.openxmlformats.org/officeDocument/2006/relationships/font" Target="fonts/Montserrat-regular.fntdata"/><Relationship Id="rId22" Type="http://schemas.openxmlformats.org/officeDocument/2006/relationships/slide" Target="slides/slide17.xml"/><Relationship Id="rId44" Type="http://schemas.openxmlformats.org/officeDocument/2006/relationships/font" Target="fonts/Montserrat-boldItalic.fntdata"/><Relationship Id="rId21" Type="http://schemas.openxmlformats.org/officeDocument/2006/relationships/slide" Target="slides/slide16.xml"/><Relationship Id="rId43" Type="http://schemas.openxmlformats.org/officeDocument/2006/relationships/font" Target="fonts/Montserrat-italic.fntdata"/><Relationship Id="rId24" Type="http://schemas.openxmlformats.org/officeDocument/2006/relationships/slide" Target="slides/slide19.xml"/><Relationship Id="rId46" Type="http://schemas.openxmlformats.org/officeDocument/2006/relationships/font" Target="fonts/GoogleSansMedium-bold.fntdata"/><Relationship Id="rId23" Type="http://schemas.openxmlformats.org/officeDocument/2006/relationships/slide" Target="slides/slide18.xml"/><Relationship Id="rId45" Type="http://schemas.openxmlformats.org/officeDocument/2006/relationships/font" Target="fonts/GoogleSansMedium-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GoogleSansMedium-boldItalic.fntdata"/><Relationship Id="rId25" Type="http://schemas.openxmlformats.org/officeDocument/2006/relationships/slide" Target="slides/slide20.xml"/><Relationship Id="rId47" Type="http://schemas.openxmlformats.org/officeDocument/2006/relationships/font" Target="fonts/GoogleSansMedium-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Nuni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Nunito-italic.fntdata"/><Relationship Id="rId16" Type="http://schemas.openxmlformats.org/officeDocument/2006/relationships/slide" Target="slides/slide11.xml"/><Relationship Id="rId38" Type="http://schemas.openxmlformats.org/officeDocument/2006/relationships/font" Target="fonts/Nuni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7e9e8ef9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7e9e8ef9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4d726f8e3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d726f8e3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7e9e8ef98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7e9e8ef98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4d726f8e3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d726f8e3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4d726f8e3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d726f8e3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4d726f8e3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d726f8e3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4d726f8e3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d726f8e3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4d726f8e3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4d726f8e3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992d8e11b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992d8e11b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Arquitectura de una api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4d726f8e34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d726f8e34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Hacer ejemplos de GET con el servidor y post put y deete con el API de pruebas. Usando postman primero para que entiendan el concepto y despues las peticiones con js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506456c97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06456c97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Explicar como los json funciona transfiriendo, y que en estos viene la información solicitada desde la base de datos. Dar a conocer diferentes formas de pueden venir, arreglos, objetos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7e9e8ef98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d7e9e8ef98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506456c97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06456c97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Hacer que el alumno entienda como es que os json llenan los templates con solo infromación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4d726f8e34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4d726f8e34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Estrucutra de todas las peticiones, explicar que son los metodos, headers y que peticiones tienen body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7e9e8ef98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7e9e8ef98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4d726f8e34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4d726f8e34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4d726f8e34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4d726f8e34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4d726f8e34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4d726f8e34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5390b5e5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390b5e5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4d726f8e34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d726f8e34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4d726f8e34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4d726f8e34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4d726f8e34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d726f8e34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4d726f8e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d726f8e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d7e9e8ef98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d7e9e8ef98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0694b0d7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0694b0d7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7e9e8ef98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d7e9e8ef98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d7e9e8ef98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d7e9e8ef98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7e9e8ef98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7e9e8ef98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4d726f8e3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d726f8e3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Hablar un poco de que es un editor de texto, también pedir que se descargue cualquiera de estos tres editores se puede dar una  recomendación personal según la experiencia del sensei, se puede dar tiempo para descargar e instalar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4d726f8e3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d726f8e3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4d726f8e3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d726f8e3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2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45.png"/><Relationship Id="rId4" Type="http://schemas.openxmlformats.org/officeDocument/2006/relationships/image" Target="../media/image32.gi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32.gif"/></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1"/>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 name="Google Shape;42;p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43" name="Google Shape;43;p11"/>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12"/>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47" name="Google Shape;47;p12"/>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3"/>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50" name="Google Shape;50;p13"/>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15"/>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6"/>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 name="Google Shape;58;p16"/>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1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8E7CC3"/>
              </a:buClr>
              <a:buSzPts val="4800"/>
              <a:buNone/>
              <a:defRPr sz="4800">
                <a:solidFill>
                  <a:srgbClr val="8E7CC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61" name="Google Shape;61;p17"/>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8"/>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sp>
        <p:nvSpPr>
          <p:cNvPr id="65" name="Google Shape;65;p1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8E7CC3"/>
              </a:buClr>
              <a:buSzPts val="12000"/>
              <a:buNone/>
              <a:defRPr sz="12000">
                <a:solidFill>
                  <a:srgbClr val="8E7CC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6" name="Google Shape;66;p1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pic>
        <p:nvPicPr>
          <p:cNvPr id="67" name="Google Shape;67;p19"/>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pic>
        <p:nvPicPr>
          <p:cNvPr id="69" name="Google Shape;69;p20"/>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3" name="Google Shape;13;p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70" name="Shape 70"/>
        <p:cNvGrpSpPr/>
        <p:nvPr/>
      </p:nvGrpSpPr>
      <p:grpSpPr>
        <a:xfrm>
          <a:off x="0" y="0"/>
          <a:ext cx="0" cy="0"/>
          <a:chOff x="0" y="0"/>
          <a:chExt cx="0" cy="0"/>
        </a:xfrm>
      </p:grpSpPr>
      <p:sp>
        <p:nvSpPr>
          <p:cNvPr id="71" name="Google Shape;7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3" name="Google Shape;7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74" name="Shape 74"/>
        <p:cNvGrpSpPr/>
        <p:nvPr/>
      </p:nvGrpSpPr>
      <p:grpSpPr>
        <a:xfrm>
          <a:off x="0" y="0"/>
          <a:ext cx="0" cy="0"/>
          <a:chOff x="0" y="0"/>
          <a:chExt cx="0" cy="0"/>
        </a:xfrm>
      </p:grpSpPr>
      <p:sp>
        <p:nvSpPr>
          <p:cNvPr id="75" name="Google Shape;75;p2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2"/>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8" name="Google Shape;78;p2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9" name="Google Shape;79;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1">
  <p:cSld name="TITLE_ONLY_1_1">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2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1 1">
  <p:cSld name="TITLE_AND_BODY_1_1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4"/>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4" name="Google Shape;84;p24"/>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85" name="Google Shape;85;p24"/>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1">
  <p:cSld name="ONE_COLUMN_TEXT_1_1">
    <p:spTree>
      <p:nvGrpSpPr>
        <p:cNvPr id="86" name="Shape 86"/>
        <p:cNvGrpSpPr/>
        <p:nvPr/>
      </p:nvGrpSpPr>
      <p:grpSpPr>
        <a:xfrm>
          <a:off x="0" y="0"/>
          <a:ext cx="0" cy="0"/>
          <a:chOff x="0" y="0"/>
          <a:chExt cx="0" cy="0"/>
        </a:xfrm>
      </p:grpSpPr>
      <p:sp>
        <p:nvSpPr>
          <p:cNvPr id="87" name="Google Shape;87;p25"/>
          <p:cNvSpPr/>
          <p:nvPr/>
        </p:nvSpPr>
        <p:spPr>
          <a:xfrm flipH="1">
            <a:off x="-50200" y="-42975"/>
            <a:ext cx="4679700" cy="5220000"/>
          </a:xfrm>
          <a:prstGeom prst="rect">
            <a:avLst/>
          </a:prstGeom>
          <a:solidFill>
            <a:srgbClr val="44184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8" name="Google Shape;88;p25"/>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9" name="Google Shape;89;p25"/>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pic>
        <p:nvPicPr>
          <p:cNvPr id="90" name="Google Shape;90;p25"/>
          <p:cNvPicPr preferRelativeResize="0"/>
          <p:nvPr/>
        </p:nvPicPr>
        <p:blipFill rotWithShape="1">
          <a:blip r:embed="rId2">
            <a:alphaModFix/>
          </a:blip>
          <a:srcRect b="10" l="0" r="0" t="0"/>
          <a:stretch/>
        </p:blipFill>
        <p:spPr>
          <a:xfrm>
            <a:off x="8098550" y="4658950"/>
            <a:ext cx="937950" cy="3564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1">
  <p:cSld name="TITLE_1_1">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6"/>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93" name="Google Shape;93;p26"/>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8"/>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99" name="Google Shape;99;p28"/>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29"/>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2" name="Google Shape;102;p29"/>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3" name="Google Shape;103;p29"/>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30"/>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06" name="Google Shape;106;p30"/>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07" name="Google Shape;107;p30"/>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31"/>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10" name="Google Shape;110;p31"/>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11" name="Google Shape;111;p31"/>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4"/>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7" name="Google Shape;17;p4"/>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3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3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5" name="Google Shape;115;p3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116" name="Google Shape;116;p32"/>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33"/>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9" name="Google Shape;119;p33"/>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120" name="Google Shape;120;p33"/>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34"/>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3" name="Google Shape;123;p34"/>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124" name="Shape 124"/>
        <p:cNvGrpSpPr/>
        <p:nvPr/>
      </p:nvGrpSpPr>
      <p:grpSpPr>
        <a:xfrm>
          <a:off x="0" y="0"/>
          <a:ext cx="0" cy="0"/>
          <a:chOff x="0" y="0"/>
          <a:chExt cx="0" cy="0"/>
        </a:xfrm>
      </p:grpSpPr>
      <p:pic>
        <p:nvPicPr>
          <p:cNvPr id="125" name="Google Shape;125;p35"/>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36"/>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8" name="Google Shape;128;p36"/>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129" name="Shape 129"/>
        <p:cNvGrpSpPr/>
        <p:nvPr/>
      </p:nvGrpSpPr>
      <p:grpSpPr>
        <a:xfrm>
          <a:off x="0" y="0"/>
          <a:ext cx="0" cy="0"/>
          <a:chOff x="0" y="0"/>
          <a:chExt cx="0" cy="0"/>
        </a:xfrm>
      </p:grpSpPr>
      <p:sp>
        <p:nvSpPr>
          <p:cNvPr id="130" name="Google Shape;130;p37"/>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1" name="Google Shape;131;p37"/>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2" name="Shape 132"/>
        <p:cNvGrpSpPr/>
        <p:nvPr/>
      </p:nvGrpSpPr>
      <p:grpSpPr>
        <a:xfrm>
          <a:off x="0" y="0"/>
          <a:ext cx="0" cy="0"/>
          <a:chOff x="0" y="0"/>
          <a:chExt cx="0" cy="0"/>
        </a:xfrm>
      </p:grpSpPr>
      <p:sp>
        <p:nvSpPr>
          <p:cNvPr id="133" name="Google Shape;133;p3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8E7CC3"/>
              </a:buClr>
              <a:buSzPts val="4800"/>
              <a:buNone/>
              <a:defRPr sz="4800">
                <a:solidFill>
                  <a:srgbClr val="8E7CC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134" name="Google Shape;134;p38"/>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39"/>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7" name="Shape 137"/>
        <p:cNvGrpSpPr/>
        <p:nvPr/>
      </p:nvGrpSpPr>
      <p:grpSpPr>
        <a:xfrm>
          <a:off x="0" y="0"/>
          <a:ext cx="0" cy="0"/>
          <a:chOff x="0" y="0"/>
          <a:chExt cx="0" cy="0"/>
        </a:xfrm>
      </p:grpSpPr>
      <p:sp>
        <p:nvSpPr>
          <p:cNvPr id="138" name="Google Shape;138;p4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8E7CC3"/>
              </a:buClr>
              <a:buSzPts val="12000"/>
              <a:buNone/>
              <a:defRPr sz="12000">
                <a:solidFill>
                  <a:srgbClr val="8E7CC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9" name="Google Shape;139;p4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pic>
        <p:nvPicPr>
          <p:cNvPr id="140" name="Google Shape;140;p40"/>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 name="Shape 141"/>
        <p:cNvGrpSpPr/>
        <p:nvPr/>
      </p:nvGrpSpPr>
      <p:grpSpPr>
        <a:xfrm>
          <a:off x="0" y="0"/>
          <a:ext cx="0" cy="0"/>
          <a:chOff x="0" y="0"/>
          <a:chExt cx="0" cy="0"/>
        </a:xfrm>
      </p:grpSpPr>
      <p:pic>
        <p:nvPicPr>
          <p:cNvPr id="142" name="Google Shape;142;p41"/>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 name="Google Shape;20;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1" name="Google Shape;21;p5"/>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43" name="Shape 143"/>
        <p:cNvGrpSpPr/>
        <p:nvPr/>
      </p:nvGrpSpPr>
      <p:grpSpPr>
        <a:xfrm>
          <a:off x="0" y="0"/>
          <a:ext cx="0" cy="0"/>
          <a:chOff x="0" y="0"/>
          <a:chExt cx="0" cy="0"/>
        </a:xfrm>
      </p:grpSpPr>
      <p:sp>
        <p:nvSpPr>
          <p:cNvPr id="144" name="Google Shape;144;p4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5" name="Google Shape;145;p4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6" name="Google Shape;146;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43"/>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49" name="Google Shape;149;p4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150" name="Shape 150"/>
        <p:cNvGrpSpPr/>
        <p:nvPr/>
      </p:nvGrpSpPr>
      <p:grpSpPr>
        <a:xfrm>
          <a:off x="0" y="0"/>
          <a:ext cx="0" cy="0"/>
          <a:chOff x="0" y="0"/>
          <a:chExt cx="0" cy="0"/>
        </a:xfrm>
      </p:grpSpPr>
      <p:sp>
        <p:nvSpPr>
          <p:cNvPr id="151" name="Google Shape;151;p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2" name="Google Shape;152;p4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154" name="Shape 154"/>
        <p:cNvGrpSpPr/>
        <p:nvPr/>
      </p:nvGrpSpPr>
      <p:grpSpPr>
        <a:xfrm>
          <a:off x="0" y="0"/>
          <a:ext cx="0" cy="0"/>
          <a:chOff x="0" y="0"/>
          <a:chExt cx="0" cy="0"/>
        </a:xfrm>
      </p:grpSpPr>
      <p:sp>
        <p:nvSpPr>
          <p:cNvPr id="155" name="Google Shape;155;p4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6" name="Google Shape;156;p4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158" name="Shape 158"/>
        <p:cNvGrpSpPr/>
        <p:nvPr/>
      </p:nvGrpSpPr>
      <p:grpSpPr>
        <a:xfrm>
          <a:off x="0" y="0"/>
          <a:ext cx="0" cy="0"/>
          <a:chOff x="0" y="0"/>
          <a:chExt cx="0" cy="0"/>
        </a:xfrm>
      </p:grpSpPr>
      <p:sp>
        <p:nvSpPr>
          <p:cNvPr id="159" name="Google Shape;159;p4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0" name="Google Shape;160;p4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1" name="Google Shape;161;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162" name="Shape 162"/>
        <p:cNvGrpSpPr/>
        <p:nvPr/>
      </p:nvGrpSpPr>
      <p:grpSpPr>
        <a:xfrm>
          <a:off x="0" y="0"/>
          <a:ext cx="0" cy="0"/>
          <a:chOff x="0" y="0"/>
          <a:chExt cx="0" cy="0"/>
        </a:xfrm>
      </p:grpSpPr>
      <p:sp>
        <p:nvSpPr>
          <p:cNvPr id="163" name="Google Shape;163;p4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4" name="Google Shape;164;p4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166" name="Shape 166"/>
        <p:cNvGrpSpPr/>
        <p:nvPr/>
      </p:nvGrpSpPr>
      <p:grpSpPr>
        <a:xfrm>
          <a:off x="0" y="0"/>
          <a:ext cx="0" cy="0"/>
          <a:chOff x="0" y="0"/>
          <a:chExt cx="0" cy="0"/>
        </a:xfrm>
      </p:grpSpPr>
      <p:sp>
        <p:nvSpPr>
          <p:cNvPr id="167" name="Google Shape;167;p48"/>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68" name="Google Shape;168;p48"/>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169" name="Google Shape;169;p48"/>
          <p:cNvPicPr preferRelativeResize="0"/>
          <p:nvPr/>
        </p:nvPicPr>
        <p:blipFill>
          <a:blip r:embed="rId2">
            <a:alphaModFix/>
          </a:blip>
          <a:stretch>
            <a:fillRect/>
          </a:stretch>
        </p:blipFill>
        <p:spPr>
          <a:xfrm>
            <a:off x="85692" y="3905825"/>
            <a:ext cx="3543608" cy="1048235"/>
          </a:xfrm>
          <a:prstGeom prst="rect">
            <a:avLst/>
          </a:prstGeom>
          <a:noFill/>
          <a:ln>
            <a:noFill/>
          </a:ln>
        </p:spPr>
      </p:pic>
      <p:pic>
        <p:nvPicPr>
          <p:cNvPr id="170" name="Google Shape;170;p48"/>
          <p:cNvPicPr preferRelativeResize="0"/>
          <p:nvPr/>
        </p:nvPicPr>
        <p:blipFill>
          <a:blip r:embed="rId3">
            <a:alphaModFix/>
          </a:blip>
          <a:stretch>
            <a:fillRect/>
          </a:stretch>
        </p:blipFill>
        <p:spPr>
          <a:xfrm>
            <a:off x="5645999" y="3925016"/>
            <a:ext cx="3213826" cy="1018675"/>
          </a:xfrm>
          <a:prstGeom prst="rect">
            <a:avLst/>
          </a:prstGeom>
          <a:noFill/>
          <a:ln>
            <a:noFill/>
          </a:ln>
        </p:spPr>
      </p:pic>
      <p:pic>
        <p:nvPicPr>
          <p:cNvPr id="171" name="Google Shape;171;p48"/>
          <p:cNvPicPr preferRelativeResize="0"/>
          <p:nvPr/>
        </p:nvPicPr>
        <p:blipFill rotWithShape="1">
          <a:blip r:embed="rId4">
            <a:alphaModFix/>
          </a:blip>
          <a:srcRect b="0" l="20012" r="19491" t="65415"/>
          <a:stretch/>
        </p:blipFill>
        <p:spPr>
          <a:xfrm>
            <a:off x="3916025" y="181800"/>
            <a:ext cx="1311950" cy="369000"/>
          </a:xfrm>
          <a:prstGeom prst="rect">
            <a:avLst/>
          </a:prstGeom>
          <a:noFill/>
          <a:ln>
            <a:noFill/>
          </a:ln>
        </p:spPr>
      </p:pic>
      <p:cxnSp>
        <p:nvCxnSpPr>
          <p:cNvPr id="172" name="Google Shape;172;p48"/>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173" name="Shape 173"/>
        <p:cNvGrpSpPr/>
        <p:nvPr/>
      </p:nvGrpSpPr>
      <p:grpSpPr>
        <a:xfrm>
          <a:off x="0" y="0"/>
          <a:ext cx="0" cy="0"/>
          <a:chOff x="0" y="0"/>
          <a:chExt cx="0" cy="0"/>
        </a:xfrm>
      </p:grpSpPr>
      <p:sp>
        <p:nvSpPr>
          <p:cNvPr id="174" name="Google Shape;174;p4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5" name="Google Shape;175;p4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6" name="Google Shape;176;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177" name="Shape 177"/>
        <p:cNvGrpSpPr/>
        <p:nvPr/>
      </p:nvGrpSpPr>
      <p:grpSpPr>
        <a:xfrm>
          <a:off x="0" y="0"/>
          <a:ext cx="0" cy="0"/>
          <a:chOff x="0" y="0"/>
          <a:chExt cx="0" cy="0"/>
        </a:xfrm>
      </p:grpSpPr>
      <p:sp>
        <p:nvSpPr>
          <p:cNvPr id="178" name="Google Shape;178;p5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9" name="Google Shape;179;p5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0" name="Google Shape;180;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181" name="Shape 181"/>
        <p:cNvGrpSpPr/>
        <p:nvPr/>
      </p:nvGrpSpPr>
      <p:grpSpPr>
        <a:xfrm>
          <a:off x="0" y="0"/>
          <a:ext cx="0" cy="0"/>
          <a:chOff x="0" y="0"/>
          <a:chExt cx="0" cy="0"/>
        </a:xfrm>
      </p:grpSpPr>
      <p:sp>
        <p:nvSpPr>
          <p:cNvPr id="182" name="Google Shape;182;p51"/>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1"/>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85" name="Google Shape;185;p51"/>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86" name="Google Shape;186;p5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jercicio">
  <p:cSld name="TITLE_AND_BODY_2">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6"/>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4" name="Google Shape;24;p6"/>
          <p:cNvSpPr txBox="1"/>
          <p:nvPr>
            <p:ph idx="1" type="subTitle"/>
          </p:nvPr>
        </p:nvSpPr>
        <p:spPr>
          <a:xfrm>
            <a:off x="4751300" y="2785375"/>
            <a:ext cx="3018000" cy="356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187" name="Shape 187"/>
        <p:cNvGrpSpPr/>
        <p:nvPr/>
      </p:nvGrpSpPr>
      <p:grpSpPr>
        <a:xfrm>
          <a:off x="0" y="0"/>
          <a:ext cx="0" cy="0"/>
          <a:chOff x="0" y="0"/>
          <a:chExt cx="0" cy="0"/>
        </a:xfrm>
      </p:grpSpPr>
      <p:sp>
        <p:nvSpPr>
          <p:cNvPr id="188" name="Google Shape;188;p5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9" name="Google Shape;189;p5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0" name="Google Shape;190;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91" name="Shape 191"/>
        <p:cNvGrpSpPr/>
        <p:nvPr/>
      </p:nvGrpSpPr>
      <p:grpSpPr>
        <a:xfrm>
          <a:off x="0" y="0"/>
          <a:ext cx="0" cy="0"/>
          <a:chOff x="0" y="0"/>
          <a:chExt cx="0" cy="0"/>
        </a:xfrm>
      </p:grpSpPr>
      <p:sp>
        <p:nvSpPr>
          <p:cNvPr id="192" name="Google Shape;192;p5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3" name="Google Shape;193;p5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4" name="Google Shape;19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95" name="Shape 195"/>
        <p:cNvGrpSpPr/>
        <p:nvPr/>
      </p:nvGrpSpPr>
      <p:grpSpPr>
        <a:xfrm>
          <a:off x="0" y="0"/>
          <a:ext cx="0" cy="0"/>
          <a:chOff x="0" y="0"/>
          <a:chExt cx="0" cy="0"/>
        </a:xfrm>
      </p:grpSpPr>
      <p:sp>
        <p:nvSpPr>
          <p:cNvPr id="196" name="Google Shape;196;p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7" name="Google Shape;197;p5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8" name="Google Shape;198;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99" name="Shape 199"/>
        <p:cNvGrpSpPr/>
        <p:nvPr/>
      </p:nvGrpSpPr>
      <p:grpSpPr>
        <a:xfrm>
          <a:off x="0" y="0"/>
          <a:ext cx="0" cy="0"/>
          <a:chOff x="0" y="0"/>
          <a:chExt cx="0" cy="0"/>
        </a:xfrm>
      </p:grpSpPr>
      <p:sp>
        <p:nvSpPr>
          <p:cNvPr id="200" name="Google Shape;200;p55"/>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5"/>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202" name="Google Shape;202;p55"/>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203" name="Google Shape;203;p55"/>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204" name="Google Shape;204;p55"/>
          <p:cNvPicPr preferRelativeResize="0"/>
          <p:nvPr/>
        </p:nvPicPr>
        <p:blipFill>
          <a:blip r:embed="rId2">
            <a:alphaModFix/>
          </a:blip>
          <a:stretch>
            <a:fillRect/>
          </a:stretch>
        </p:blipFill>
        <p:spPr>
          <a:xfrm>
            <a:off x="5645999" y="3925016"/>
            <a:ext cx="3213826" cy="1018675"/>
          </a:xfrm>
          <a:prstGeom prst="rect">
            <a:avLst/>
          </a:prstGeom>
          <a:noFill/>
          <a:ln>
            <a:noFill/>
          </a:ln>
        </p:spPr>
      </p:pic>
      <p:pic>
        <p:nvPicPr>
          <p:cNvPr id="205" name="Google Shape;205;p55"/>
          <p:cNvPicPr preferRelativeResize="0"/>
          <p:nvPr/>
        </p:nvPicPr>
        <p:blipFill rotWithShape="1">
          <a:blip r:embed="rId3">
            <a:alphaModFix/>
          </a:blip>
          <a:srcRect b="0" l="20012" r="19491" t="65415"/>
          <a:stretch/>
        </p:blipFill>
        <p:spPr>
          <a:xfrm>
            <a:off x="7369125" y="181800"/>
            <a:ext cx="1311950" cy="369000"/>
          </a:xfrm>
          <a:prstGeom prst="rect">
            <a:avLst/>
          </a:prstGeom>
          <a:noFill/>
          <a:ln>
            <a:noFill/>
          </a:ln>
        </p:spPr>
      </p:pic>
      <p:cxnSp>
        <p:nvCxnSpPr>
          <p:cNvPr id="206" name="Google Shape;206;p55"/>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207" name="Shape 207"/>
        <p:cNvGrpSpPr/>
        <p:nvPr/>
      </p:nvGrpSpPr>
      <p:grpSpPr>
        <a:xfrm>
          <a:off x="0" y="0"/>
          <a:ext cx="0" cy="0"/>
          <a:chOff x="0" y="0"/>
          <a:chExt cx="0" cy="0"/>
        </a:xfrm>
      </p:grpSpPr>
      <p:sp>
        <p:nvSpPr>
          <p:cNvPr id="208" name="Google Shape;208;p5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9" name="Google Shape;209;p5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0" name="Google Shape;210;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211" name="Shape 211"/>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212" name="Shape 212"/>
        <p:cNvGrpSpPr/>
        <p:nvPr/>
      </p:nvGrpSpPr>
      <p:grpSpPr>
        <a:xfrm>
          <a:off x="0" y="0"/>
          <a:ext cx="0" cy="0"/>
          <a:chOff x="0" y="0"/>
          <a:chExt cx="0" cy="0"/>
        </a:xfrm>
      </p:grpSpPr>
      <p:sp>
        <p:nvSpPr>
          <p:cNvPr id="213" name="Google Shape;213;p5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4" name="Google Shape;214;p5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5" name="Google Shape;215;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
  <p:cSld name="TITLE_AND_BODY_2_1">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7"/>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7" name="Google Shape;27;p7"/>
          <p:cNvSpPr txBox="1"/>
          <p:nvPr>
            <p:ph idx="1" type="subTitle"/>
          </p:nvPr>
        </p:nvSpPr>
        <p:spPr>
          <a:xfrm>
            <a:off x="4751300" y="2785375"/>
            <a:ext cx="3018000" cy="356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 1">
  <p:cSld name="TITLE_AND_BODY_2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8"/>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0" name="Google Shape;30;p8"/>
          <p:cNvSpPr txBox="1"/>
          <p:nvPr>
            <p:ph idx="1" type="subTitle"/>
          </p:nvPr>
        </p:nvSpPr>
        <p:spPr>
          <a:xfrm>
            <a:off x="4751300" y="2785375"/>
            <a:ext cx="3018000" cy="356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3" name="Google Shape;33;p9"/>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4" name="Google Shape;34;p9"/>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1">
  <p:cSld name="TITLE_AND_BODY_1_1">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7" name="Google Shape;37;p10"/>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8" name="Google Shape;38;p10"/>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3.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slideLayout" Target="../slideLayouts/slideLayout53.xml"/><Relationship Id="rId27" Type="http://schemas.openxmlformats.org/officeDocument/2006/relationships/slideLayout" Target="../slideLayouts/slideLayout5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29" Type="http://schemas.openxmlformats.org/officeDocument/2006/relationships/slideLayout" Target="../slideLayouts/slideLayout54.xml"/><Relationship Id="rId7" Type="http://schemas.openxmlformats.org/officeDocument/2006/relationships/slideLayout" Target="../slideLayouts/slideLayout32.xml"/><Relationship Id="rId8" Type="http://schemas.openxmlformats.org/officeDocument/2006/relationships/slideLayout" Target="../slideLayouts/slideLayout33.xml"/><Relationship Id="rId31" Type="http://schemas.openxmlformats.org/officeDocument/2006/relationships/slideLayout" Target="../slideLayouts/slideLayout56.xml"/><Relationship Id="rId30" Type="http://schemas.openxmlformats.org/officeDocument/2006/relationships/slideLayout" Target="../slideLayouts/slideLayout55.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32" Type="http://schemas.openxmlformats.org/officeDocument/2006/relationships/theme" Target="../theme/theme1.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rtl="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4" name="Shape 94"/>
        <p:cNvGrpSpPr/>
        <p:nvPr/>
      </p:nvGrpSpPr>
      <p:grpSpPr>
        <a:xfrm>
          <a:off x="0" y="0"/>
          <a:ext cx="0" cy="0"/>
          <a:chOff x="0" y="0"/>
          <a:chExt cx="0" cy="0"/>
        </a:xfrm>
      </p:grpSpPr>
      <p:sp>
        <p:nvSpPr>
          <p:cNvPr id="95" name="Google Shape;9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6" name="Google Shape;96;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rtl="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xml"/><Relationship Id="rId3" Type="http://schemas.openxmlformats.org/officeDocument/2006/relationships/image" Target="../media/image7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6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6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6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xml"/><Relationship Id="rId3" Type="http://schemas.openxmlformats.org/officeDocument/2006/relationships/image" Target="../media/image30.png"/><Relationship Id="rId4" Type="http://schemas.openxmlformats.org/officeDocument/2006/relationships/image" Target="../media/image38.png"/><Relationship Id="rId5"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6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4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hyperlink" Target="https://http.ca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hyperlink" Target="https://colab.research.google.com/drive/16o-1xIGXBh0X4db_HJuNmzGCcDDWQJmu?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 Id="rId3" Type="http://schemas.openxmlformats.org/officeDocument/2006/relationships/image" Target="../media/image46.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 Id="rId3" Type="http://schemas.openxmlformats.org/officeDocument/2006/relationships/image" Target="../media/image51.png"/><Relationship Id="rId4" Type="http://schemas.openxmlformats.org/officeDocument/2006/relationships/image" Target="../media/image5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3.png"/><Relationship Id="rId6" Type="http://schemas.openxmlformats.org/officeDocument/2006/relationships/image" Target="../media/image56.png"/><Relationship Id="rId7" Type="http://schemas.openxmlformats.org/officeDocument/2006/relationships/image" Target="../media/image58.png"/><Relationship Id="rId8"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68"/>
          <p:cNvSpPr txBox="1"/>
          <p:nvPr>
            <p:ph type="title"/>
          </p:nvPr>
        </p:nvSpPr>
        <p:spPr>
          <a:xfrm>
            <a:off x="2837550" y="1809039"/>
            <a:ext cx="3468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600">
                <a:solidFill>
                  <a:schemeClr val="lt1"/>
                </a:solidFill>
                <a:latin typeface="Montserrat"/>
                <a:ea typeface="Montserrat"/>
                <a:cs typeface="Montserrat"/>
                <a:sym typeface="Montserrat"/>
              </a:rPr>
              <a:t>Servidor</a:t>
            </a:r>
            <a:endParaRPr b="1" sz="3600">
              <a:latin typeface="Montserrat"/>
              <a:ea typeface="Montserrat"/>
              <a:cs typeface="Montserrat"/>
              <a:sym typeface="Montserrat"/>
            </a:endParaRPr>
          </a:p>
        </p:txBody>
      </p:sp>
      <p:sp>
        <p:nvSpPr>
          <p:cNvPr id="285" name="Google Shape;285;p68"/>
          <p:cNvSpPr txBox="1"/>
          <p:nvPr>
            <p:ph idx="1" type="subTitle"/>
          </p:nvPr>
        </p:nvSpPr>
        <p:spPr>
          <a:xfrm>
            <a:off x="1233600" y="2619900"/>
            <a:ext cx="6676800" cy="665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D9D9D9"/>
                </a:solidFill>
                <a:latin typeface="Arial"/>
                <a:ea typeface="Arial"/>
                <a:cs typeface="Arial"/>
                <a:sym typeface="Arial"/>
              </a:rPr>
              <a:t>Recibe peticiones,envía respuestas.</a:t>
            </a:r>
            <a:endParaRPr sz="1800">
              <a:solidFill>
                <a:srgbClr val="D9D9D9"/>
              </a:solidFill>
            </a:endParaRPr>
          </a:p>
          <a:p>
            <a:pPr indent="0" lvl="0" marL="0" rtl="0" algn="l">
              <a:spcBef>
                <a:spcPts val="16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69"/>
          <p:cNvSpPr txBox="1"/>
          <p:nvPr>
            <p:ph type="title"/>
          </p:nvPr>
        </p:nvSpPr>
        <p:spPr>
          <a:xfrm>
            <a:off x="1388100" y="315950"/>
            <a:ext cx="6367800" cy="139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Cliente/servidor</a:t>
            </a:r>
            <a:endParaRPr/>
          </a:p>
        </p:txBody>
      </p:sp>
      <p:pic>
        <p:nvPicPr>
          <p:cNvPr descr="modelo-cliente-servidor.jpg" id="291" name="Google Shape;291;p69"/>
          <p:cNvPicPr preferRelativeResize="0"/>
          <p:nvPr/>
        </p:nvPicPr>
        <p:blipFill>
          <a:blip r:embed="rId3">
            <a:alphaModFix/>
          </a:blip>
          <a:stretch>
            <a:fillRect/>
          </a:stretch>
        </p:blipFill>
        <p:spPr>
          <a:xfrm>
            <a:off x="2085975" y="1711663"/>
            <a:ext cx="4972050" cy="2939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70"/>
          <p:cNvSpPr txBox="1"/>
          <p:nvPr>
            <p:ph type="title"/>
          </p:nvPr>
        </p:nvSpPr>
        <p:spPr>
          <a:xfrm>
            <a:off x="668300" y="1005650"/>
            <a:ext cx="3852300" cy="8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Diferentes tipos de servidores.</a:t>
            </a:r>
            <a:endParaRPr/>
          </a:p>
        </p:txBody>
      </p:sp>
      <p:sp>
        <p:nvSpPr>
          <p:cNvPr id="297" name="Google Shape;297;p70"/>
          <p:cNvSpPr txBox="1"/>
          <p:nvPr>
            <p:ph idx="1" type="body"/>
          </p:nvPr>
        </p:nvSpPr>
        <p:spPr>
          <a:xfrm>
            <a:off x="592100" y="2202475"/>
            <a:ext cx="3852300" cy="17955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sz="1400"/>
              <a:t>Servidores de base de datos.</a:t>
            </a:r>
            <a:endParaRPr sz="1400"/>
          </a:p>
          <a:p>
            <a:pPr indent="-317500" lvl="0" marL="457200" rtl="0" algn="l">
              <a:lnSpc>
                <a:spcPct val="200000"/>
              </a:lnSpc>
              <a:spcBef>
                <a:spcPts val="0"/>
              </a:spcBef>
              <a:spcAft>
                <a:spcPts val="0"/>
              </a:spcAft>
              <a:buSzPts val="1400"/>
              <a:buChar char="-"/>
            </a:pPr>
            <a:r>
              <a:rPr lang="en" sz="1400"/>
              <a:t>Servidores de correo electrónicos.</a:t>
            </a:r>
            <a:endParaRPr sz="1400"/>
          </a:p>
          <a:p>
            <a:pPr indent="-317500" lvl="0" marL="457200" rtl="0" algn="l">
              <a:lnSpc>
                <a:spcPct val="200000"/>
              </a:lnSpc>
              <a:spcBef>
                <a:spcPts val="0"/>
              </a:spcBef>
              <a:spcAft>
                <a:spcPts val="0"/>
              </a:spcAft>
              <a:buSzPts val="1400"/>
              <a:buChar char="-"/>
            </a:pPr>
            <a:r>
              <a:rPr lang="en" sz="1400"/>
              <a:t>Servidores de imágenes.</a:t>
            </a:r>
            <a:endParaRPr sz="1400"/>
          </a:p>
          <a:p>
            <a:pPr indent="-317500" lvl="0" marL="457200" rtl="0" algn="l">
              <a:lnSpc>
                <a:spcPct val="200000"/>
              </a:lnSpc>
              <a:spcBef>
                <a:spcPts val="0"/>
              </a:spcBef>
              <a:spcAft>
                <a:spcPts val="0"/>
              </a:spcAft>
              <a:buSzPts val="1400"/>
              <a:buChar char="-"/>
            </a:pPr>
            <a:r>
              <a:rPr lang="en" sz="1400"/>
              <a:t>Servidores WEB.</a:t>
            </a:r>
            <a:endParaRPr sz="1400"/>
          </a:p>
        </p:txBody>
      </p:sp>
      <p:pic>
        <p:nvPicPr>
          <p:cNvPr id="298" name="Google Shape;298;p70"/>
          <p:cNvPicPr preferRelativeResize="0"/>
          <p:nvPr/>
        </p:nvPicPr>
        <p:blipFill>
          <a:blip r:embed="rId3">
            <a:alphaModFix/>
          </a:blip>
          <a:stretch>
            <a:fillRect/>
          </a:stretch>
        </p:blipFill>
        <p:spPr>
          <a:xfrm>
            <a:off x="5287125" y="313074"/>
            <a:ext cx="3565600" cy="4645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2" name="Shape 302"/>
        <p:cNvGrpSpPr/>
        <p:nvPr/>
      </p:nvGrpSpPr>
      <p:grpSpPr>
        <a:xfrm>
          <a:off x="0" y="0"/>
          <a:ext cx="0" cy="0"/>
          <a:chOff x="0" y="0"/>
          <a:chExt cx="0" cy="0"/>
        </a:xfrm>
      </p:grpSpPr>
      <p:pic>
        <p:nvPicPr>
          <p:cNvPr id="303" name="Google Shape;303;p71"/>
          <p:cNvPicPr preferRelativeResize="0"/>
          <p:nvPr/>
        </p:nvPicPr>
        <p:blipFill>
          <a:blip r:embed="rId3">
            <a:alphaModFix/>
          </a:blip>
          <a:stretch>
            <a:fillRect/>
          </a:stretch>
        </p:blipFill>
        <p:spPr>
          <a:xfrm>
            <a:off x="487991" y="488146"/>
            <a:ext cx="8088175" cy="4044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72"/>
          <p:cNvPicPr preferRelativeResize="0"/>
          <p:nvPr/>
        </p:nvPicPr>
        <p:blipFill>
          <a:blip r:embed="rId3">
            <a:alphaModFix/>
          </a:blip>
          <a:stretch>
            <a:fillRect/>
          </a:stretch>
        </p:blipFill>
        <p:spPr>
          <a:xfrm>
            <a:off x="1299075" y="592175"/>
            <a:ext cx="6679900" cy="4083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2" name="Shape 312"/>
        <p:cNvGrpSpPr/>
        <p:nvPr/>
      </p:nvGrpSpPr>
      <p:grpSpPr>
        <a:xfrm>
          <a:off x="0" y="0"/>
          <a:ext cx="0" cy="0"/>
          <a:chOff x="0" y="0"/>
          <a:chExt cx="0" cy="0"/>
        </a:xfrm>
      </p:grpSpPr>
      <p:pic>
        <p:nvPicPr>
          <p:cNvPr id="313" name="Google Shape;313;p73"/>
          <p:cNvPicPr preferRelativeResize="0"/>
          <p:nvPr/>
        </p:nvPicPr>
        <p:blipFill>
          <a:blip r:embed="rId3">
            <a:alphaModFix/>
          </a:blip>
          <a:stretch>
            <a:fillRect/>
          </a:stretch>
        </p:blipFill>
        <p:spPr>
          <a:xfrm>
            <a:off x="1351025" y="152400"/>
            <a:ext cx="6152299"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74"/>
          <p:cNvPicPr preferRelativeResize="0"/>
          <p:nvPr/>
        </p:nvPicPr>
        <p:blipFill>
          <a:blip r:embed="rId3">
            <a:alphaModFix/>
          </a:blip>
          <a:stretch>
            <a:fillRect/>
          </a:stretch>
        </p:blipFill>
        <p:spPr>
          <a:xfrm>
            <a:off x="1622190" y="-28650"/>
            <a:ext cx="6202299" cy="5402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75"/>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Restful API (Application Programming Interface)</a:t>
            </a:r>
            <a:endParaRPr/>
          </a:p>
        </p:txBody>
      </p:sp>
      <p:pic>
        <p:nvPicPr>
          <p:cNvPr id="324" name="Google Shape;324;p75"/>
          <p:cNvPicPr preferRelativeResize="0"/>
          <p:nvPr/>
        </p:nvPicPr>
        <p:blipFill>
          <a:blip r:embed="rId3">
            <a:alphaModFix/>
          </a:blip>
          <a:stretch>
            <a:fillRect/>
          </a:stretch>
        </p:blipFill>
        <p:spPr>
          <a:xfrm>
            <a:off x="1800675" y="986517"/>
            <a:ext cx="5542644" cy="4156983"/>
          </a:xfrm>
          <a:prstGeom prst="rect">
            <a:avLst/>
          </a:prstGeom>
          <a:noFill/>
          <a:ln>
            <a:noFill/>
          </a:ln>
        </p:spPr>
      </p:pic>
      <p:sp>
        <p:nvSpPr>
          <p:cNvPr id="325" name="Google Shape;325;p75"/>
          <p:cNvSpPr txBox="1"/>
          <p:nvPr/>
        </p:nvSpPr>
        <p:spPr>
          <a:xfrm>
            <a:off x="3049600" y="2596025"/>
            <a:ext cx="569100" cy="4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URL</a:t>
            </a:r>
            <a:endParaRPr>
              <a:latin typeface="Nunito"/>
              <a:ea typeface="Nunito"/>
              <a:cs typeface="Nunito"/>
              <a:sym typeface="Nunito"/>
            </a:endParaRPr>
          </a:p>
        </p:txBody>
      </p:sp>
      <p:sp>
        <p:nvSpPr>
          <p:cNvPr id="326" name="Google Shape;326;p75"/>
          <p:cNvSpPr txBox="1"/>
          <p:nvPr/>
        </p:nvSpPr>
        <p:spPr>
          <a:xfrm>
            <a:off x="3266450" y="1867925"/>
            <a:ext cx="569100" cy="4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URL</a:t>
            </a:r>
            <a:endParaRPr>
              <a:latin typeface="Nunito"/>
              <a:ea typeface="Nunito"/>
              <a:cs typeface="Nunito"/>
              <a:sym typeface="Nunito"/>
            </a:endParaRPr>
          </a:p>
        </p:txBody>
      </p:sp>
      <p:sp>
        <p:nvSpPr>
          <p:cNvPr id="327" name="Google Shape;327;p75"/>
          <p:cNvSpPr txBox="1"/>
          <p:nvPr/>
        </p:nvSpPr>
        <p:spPr>
          <a:xfrm>
            <a:off x="3266450" y="3813550"/>
            <a:ext cx="569100" cy="4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URL</a:t>
            </a:r>
            <a:endParaRPr>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76"/>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Enviar datos al servidor</a:t>
            </a:r>
            <a:endParaRPr b="1">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7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JSON</a:t>
            </a:r>
            <a:endParaRPr/>
          </a:p>
        </p:txBody>
      </p:sp>
      <p:pic>
        <p:nvPicPr>
          <p:cNvPr id="338" name="Google Shape;338;p77"/>
          <p:cNvPicPr preferRelativeResize="0"/>
          <p:nvPr/>
        </p:nvPicPr>
        <p:blipFill>
          <a:blip r:embed="rId3">
            <a:alphaModFix/>
          </a:blip>
          <a:stretch>
            <a:fillRect/>
          </a:stretch>
        </p:blipFill>
        <p:spPr>
          <a:xfrm>
            <a:off x="1134825" y="1211967"/>
            <a:ext cx="6743700" cy="2933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60"/>
          <p:cNvSpPr txBox="1"/>
          <p:nvPr/>
        </p:nvSpPr>
        <p:spPr>
          <a:xfrm>
            <a:off x="4080850" y="1888800"/>
            <a:ext cx="4418700" cy="136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Consumo de datos a través de APIs</a:t>
            </a:r>
            <a:endParaRPr b="1"/>
          </a:p>
        </p:txBody>
      </p:sp>
      <p:pic>
        <p:nvPicPr>
          <p:cNvPr id="225" name="Google Shape;225;p6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26" name="Google Shape;226;p60"/>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27" name="Google Shape;227;p60"/>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78"/>
          <p:cNvPicPr preferRelativeResize="0"/>
          <p:nvPr/>
        </p:nvPicPr>
        <p:blipFill rotWithShape="1">
          <a:blip r:embed="rId3">
            <a:alphaModFix/>
          </a:blip>
          <a:srcRect b="2950" l="0" r="21685" t="0"/>
          <a:stretch/>
        </p:blipFill>
        <p:spPr>
          <a:xfrm>
            <a:off x="278350" y="186425"/>
            <a:ext cx="3265200" cy="4385576"/>
          </a:xfrm>
          <a:prstGeom prst="rect">
            <a:avLst/>
          </a:prstGeom>
          <a:noFill/>
          <a:ln cap="flat" cmpd="sng" w="9525">
            <a:solidFill>
              <a:srgbClr val="F3F3F3"/>
            </a:solidFill>
            <a:prstDash val="solid"/>
            <a:round/>
            <a:headEnd len="sm" w="sm" type="none"/>
            <a:tailEnd len="sm" w="sm" type="none"/>
          </a:ln>
        </p:spPr>
      </p:pic>
      <p:pic>
        <p:nvPicPr>
          <p:cNvPr id="344" name="Google Shape;344;p78"/>
          <p:cNvPicPr preferRelativeResize="0"/>
          <p:nvPr/>
        </p:nvPicPr>
        <p:blipFill rotWithShape="1">
          <a:blip r:embed="rId4">
            <a:alphaModFix/>
          </a:blip>
          <a:srcRect b="0" l="0" r="18719" t="0"/>
          <a:stretch/>
        </p:blipFill>
        <p:spPr>
          <a:xfrm>
            <a:off x="5430050" y="1035300"/>
            <a:ext cx="3448175" cy="3072899"/>
          </a:xfrm>
          <a:prstGeom prst="rect">
            <a:avLst/>
          </a:prstGeom>
          <a:noFill/>
          <a:ln cap="flat" cmpd="sng" w="9525">
            <a:solidFill>
              <a:srgbClr val="F3F3F3"/>
            </a:solidFill>
            <a:prstDash val="solid"/>
            <a:round/>
            <a:headEnd len="sm" w="sm" type="none"/>
            <a:tailEnd len="sm" w="sm" type="none"/>
          </a:ln>
        </p:spPr>
      </p:pic>
      <p:pic>
        <p:nvPicPr>
          <p:cNvPr id="345" name="Google Shape;345;p78"/>
          <p:cNvPicPr preferRelativeResize="0"/>
          <p:nvPr/>
        </p:nvPicPr>
        <p:blipFill>
          <a:blip r:embed="rId5">
            <a:alphaModFix/>
          </a:blip>
          <a:stretch>
            <a:fillRect/>
          </a:stretch>
        </p:blipFill>
        <p:spPr>
          <a:xfrm>
            <a:off x="3607972" y="1908800"/>
            <a:ext cx="2075750" cy="940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79"/>
          <p:cNvPicPr preferRelativeResize="0"/>
          <p:nvPr/>
        </p:nvPicPr>
        <p:blipFill>
          <a:blip r:embed="rId3">
            <a:alphaModFix/>
          </a:blip>
          <a:stretch>
            <a:fillRect/>
          </a:stretch>
        </p:blipFill>
        <p:spPr>
          <a:xfrm>
            <a:off x="898071" y="0"/>
            <a:ext cx="7347858"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80"/>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HTTP</a:t>
            </a:r>
            <a:endParaRPr/>
          </a:p>
        </p:txBody>
      </p:sp>
      <p:sp>
        <p:nvSpPr>
          <p:cNvPr id="356" name="Google Shape;356;p80"/>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i="0" lang="en" sz="2800">
                <a:solidFill>
                  <a:srgbClr val="FF0000"/>
                </a:solidFill>
                <a:latin typeface="Arial"/>
                <a:ea typeface="Arial"/>
                <a:cs typeface="Arial"/>
                <a:sym typeface="Arial"/>
              </a:rPr>
              <a:t>H</a:t>
            </a:r>
            <a:r>
              <a:rPr i="0" lang="en" sz="2800">
                <a:solidFill>
                  <a:schemeClr val="lt1"/>
                </a:solidFill>
                <a:latin typeface="Arial"/>
                <a:ea typeface="Arial"/>
                <a:cs typeface="Arial"/>
                <a:sym typeface="Arial"/>
              </a:rPr>
              <a:t>yper</a:t>
            </a:r>
            <a:r>
              <a:rPr i="0" lang="en" sz="2800">
                <a:solidFill>
                  <a:srgbClr val="FF0000"/>
                </a:solidFill>
                <a:latin typeface="Arial"/>
                <a:ea typeface="Arial"/>
                <a:cs typeface="Arial"/>
                <a:sym typeface="Arial"/>
              </a:rPr>
              <a:t>T</a:t>
            </a:r>
            <a:r>
              <a:rPr i="0" lang="en" sz="2800">
                <a:solidFill>
                  <a:schemeClr val="lt1"/>
                </a:solidFill>
                <a:latin typeface="Arial"/>
                <a:ea typeface="Arial"/>
                <a:cs typeface="Arial"/>
                <a:sym typeface="Arial"/>
              </a:rPr>
              <a:t>ext </a:t>
            </a:r>
            <a:r>
              <a:rPr i="0" lang="en" sz="2800">
                <a:solidFill>
                  <a:srgbClr val="FF0000"/>
                </a:solidFill>
                <a:latin typeface="Arial"/>
                <a:ea typeface="Arial"/>
                <a:cs typeface="Arial"/>
                <a:sym typeface="Arial"/>
              </a:rPr>
              <a:t>T</a:t>
            </a:r>
            <a:r>
              <a:rPr i="0" lang="en" sz="2800">
                <a:solidFill>
                  <a:schemeClr val="lt1"/>
                </a:solidFill>
                <a:latin typeface="Arial"/>
                <a:ea typeface="Arial"/>
                <a:cs typeface="Arial"/>
                <a:sym typeface="Arial"/>
              </a:rPr>
              <a:t>ransfer </a:t>
            </a:r>
            <a:r>
              <a:rPr i="0" lang="en" sz="2800">
                <a:solidFill>
                  <a:srgbClr val="FF0000"/>
                </a:solidFill>
                <a:latin typeface="Arial"/>
                <a:ea typeface="Arial"/>
                <a:cs typeface="Arial"/>
                <a:sym typeface="Arial"/>
              </a:rPr>
              <a:t>P</a:t>
            </a:r>
            <a:r>
              <a:rPr i="0" lang="en" sz="2800">
                <a:solidFill>
                  <a:schemeClr val="lt1"/>
                </a:solidFill>
                <a:latin typeface="Arial"/>
                <a:ea typeface="Arial"/>
                <a:cs typeface="Arial"/>
                <a:sym typeface="Arial"/>
              </a:rPr>
              <a:t>rotocol</a:t>
            </a:r>
            <a:endParaRPr i="0" sz="2800">
              <a:solidFill>
                <a:schemeClr val="lt1"/>
              </a:solidFill>
              <a:latin typeface="Arial"/>
              <a:ea typeface="Arial"/>
              <a:cs typeface="Arial"/>
              <a:sym typeface="Arial"/>
            </a:endParaRPr>
          </a:p>
          <a:p>
            <a:pPr indent="-292100" lvl="2" marL="1371600" rtl="0" algn="l">
              <a:lnSpc>
                <a:spcPct val="150000"/>
              </a:lnSpc>
              <a:spcBef>
                <a:spcPts val="1000"/>
              </a:spcBef>
              <a:spcAft>
                <a:spcPts val="0"/>
              </a:spcAft>
              <a:buClr>
                <a:schemeClr val="lt1"/>
              </a:buClr>
              <a:buSzPts val="1000"/>
              <a:buFont typeface="Arial"/>
              <a:buChar char="■"/>
            </a:pPr>
            <a:r>
              <a:rPr lang="en" sz="1000">
                <a:solidFill>
                  <a:schemeClr val="lt1"/>
                </a:solidFill>
                <a:latin typeface="Arial"/>
                <a:ea typeface="Arial"/>
                <a:cs typeface="Arial"/>
                <a:sym typeface="Arial"/>
              </a:rPr>
              <a:t>El mecanismo de comunicación que usan nuestros clientes y servidores web.</a:t>
            </a:r>
            <a:endParaRPr sz="1000">
              <a:solidFill>
                <a:schemeClr val="lt1"/>
              </a:solidFill>
              <a:latin typeface="Arial"/>
              <a:ea typeface="Arial"/>
              <a:cs typeface="Arial"/>
              <a:sym typeface="Arial"/>
            </a:endParaRPr>
          </a:p>
          <a:p>
            <a:pPr indent="-292100" lvl="2" marL="1371600" rtl="0" algn="l">
              <a:lnSpc>
                <a:spcPct val="150000"/>
              </a:lnSpc>
              <a:spcBef>
                <a:spcPts val="0"/>
              </a:spcBef>
              <a:spcAft>
                <a:spcPts val="0"/>
              </a:spcAft>
              <a:buClr>
                <a:schemeClr val="lt1"/>
              </a:buClr>
              <a:buSzPts val="1000"/>
              <a:buFont typeface="Arial"/>
              <a:buChar char="■"/>
            </a:pPr>
            <a:r>
              <a:rPr lang="en" sz="1000">
                <a:solidFill>
                  <a:schemeClr val="lt1"/>
                </a:solidFill>
                <a:latin typeface="Arial"/>
                <a:ea typeface="Arial"/>
                <a:cs typeface="Arial"/>
                <a:sym typeface="Arial"/>
              </a:rPr>
              <a:t>A cada petición debe existir una respuesta.</a:t>
            </a:r>
            <a:endParaRPr sz="1000">
              <a:solidFill>
                <a:schemeClr val="lt1"/>
              </a:solidFill>
              <a:latin typeface="Arial"/>
              <a:ea typeface="Arial"/>
              <a:cs typeface="Arial"/>
              <a:sym typeface="Arial"/>
            </a:endParaRPr>
          </a:p>
          <a:p>
            <a:pPr indent="-292100" lvl="2" marL="1371600" rtl="0" algn="l">
              <a:lnSpc>
                <a:spcPct val="150000"/>
              </a:lnSpc>
              <a:spcBef>
                <a:spcPts val="0"/>
              </a:spcBef>
              <a:spcAft>
                <a:spcPts val="0"/>
              </a:spcAft>
              <a:buClr>
                <a:schemeClr val="lt1"/>
              </a:buClr>
              <a:buSzPts val="1000"/>
              <a:buFont typeface="Arial"/>
              <a:buChar char="■"/>
            </a:pPr>
            <a:r>
              <a:rPr lang="en" sz="1000">
                <a:solidFill>
                  <a:schemeClr val="lt1"/>
                </a:solidFill>
                <a:latin typeface="Arial"/>
                <a:ea typeface="Arial"/>
                <a:cs typeface="Arial"/>
                <a:sym typeface="Arial"/>
              </a:rPr>
              <a:t>Varios Métodos como GET POST PUT</a:t>
            </a:r>
            <a:endParaRPr sz="1000">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81"/>
          <p:cNvSpPr txBox="1"/>
          <p:nvPr>
            <p:ph type="title"/>
          </p:nvPr>
        </p:nvSpPr>
        <p:spPr>
          <a:xfrm>
            <a:off x="1899450" y="1373776"/>
            <a:ext cx="5345100" cy="105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5400">
                <a:latin typeface="Montserrat"/>
                <a:ea typeface="Montserrat"/>
                <a:cs typeface="Montserrat"/>
                <a:sym typeface="Montserrat"/>
              </a:rPr>
              <a:t>GET</a:t>
            </a:r>
            <a:endParaRPr b="1" sz="5400">
              <a:latin typeface="Montserrat"/>
              <a:ea typeface="Montserrat"/>
              <a:cs typeface="Montserrat"/>
              <a:sym typeface="Montserrat"/>
            </a:endParaRPr>
          </a:p>
        </p:txBody>
      </p:sp>
      <p:sp>
        <p:nvSpPr>
          <p:cNvPr id="362" name="Google Shape;362;p81"/>
          <p:cNvSpPr txBox="1"/>
          <p:nvPr>
            <p:ph idx="1" type="subTitle"/>
          </p:nvPr>
        </p:nvSpPr>
        <p:spPr>
          <a:xfrm>
            <a:off x="1228325" y="2783225"/>
            <a:ext cx="6676800" cy="16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t>Pedir datos al servidor</a:t>
            </a:r>
            <a:endParaRPr sz="1600"/>
          </a:p>
          <a:p>
            <a:pPr indent="0" lvl="0" marL="0" rtl="0" algn="ctr">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82"/>
          <p:cNvSpPr txBox="1"/>
          <p:nvPr>
            <p:ph type="title"/>
          </p:nvPr>
        </p:nvSpPr>
        <p:spPr>
          <a:xfrm>
            <a:off x="1899450" y="1373775"/>
            <a:ext cx="5345100" cy="97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5000">
                <a:latin typeface="Montserrat"/>
                <a:ea typeface="Montserrat"/>
                <a:cs typeface="Montserrat"/>
                <a:sym typeface="Montserrat"/>
              </a:rPr>
              <a:t>POST</a:t>
            </a:r>
            <a:endParaRPr b="1" sz="5000">
              <a:latin typeface="Montserrat"/>
              <a:ea typeface="Montserrat"/>
              <a:cs typeface="Montserrat"/>
              <a:sym typeface="Montserrat"/>
            </a:endParaRPr>
          </a:p>
        </p:txBody>
      </p:sp>
      <p:sp>
        <p:nvSpPr>
          <p:cNvPr id="368" name="Google Shape;368;p82"/>
          <p:cNvSpPr txBox="1"/>
          <p:nvPr>
            <p:ph idx="1" type="subTitle"/>
          </p:nvPr>
        </p:nvSpPr>
        <p:spPr>
          <a:xfrm>
            <a:off x="1228325" y="2783225"/>
            <a:ext cx="6676800" cy="16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Mandar datos al servidor</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83"/>
          <p:cNvSpPr txBox="1"/>
          <p:nvPr>
            <p:ph type="title"/>
          </p:nvPr>
        </p:nvSpPr>
        <p:spPr>
          <a:xfrm>
            <a:off x="1899450" y="1449976"/>
            <a:ext cx="5345100" cy="96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5000">
                <a:latin typeface="Montserrat"/>
                <a:ea typeface="Montserrat"/>
                <a:cs typeface="Montserrat"/>
                <a:sym typeface="Montserrat"/>
              </a:rPr>
              <a:t>PUT</a:t>
            </a:r>
            <a:endParaRPr b="1" sz="5000">
              <a:latin typeface="Montserrat"/>
              <a:ea typeface="Montserrat"/>
              <a:cs typeface="Montserrat"/>
              <a:sym typeface="Montserrat"/>
            </a:endParaRPr>
          </a:p>
        </p:txBody>
      </p:sp>
      <p:sp>
        <p:nvSpPr>
          <p:cNvPr id="374" name="Google Shape;374;p83"/>
          <p:cNvSpPr txBox="1"/>
          <p:nvPr>
            <p:ph idx="1" type="subTitle"/>
          </p:nvPr>
        </p:nvSpPr>
        <p:spPr>
          <a:xfrm>
            <a:off x="1228325" y="2859425"/>
            <a:ext cx="6676800" cy="16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Actualizar datos en el servidor</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84"/>
          <p:cNvSpPr txBox="1"/>
          <p:nvPr>
            <p:ph type="title"/>
          </p:nvPr>
        </p:nvSpPr>
        <p:spPr>
          <a:xfrm>
            <a:off x="1899450" y="1221373"/>
            <a:ext cx="5345100" cy="7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5000">
                <a:latin typeface="Montserrat"/>
                <a:ea typeface="Montserrat"/>
                <a:cs typeface="Montserrat"/>
                <a:sym typeface="Montserrat"/>
              </a:rPr>
              <a:t>P</a:t>
            </a:r>
            <a:r>
              <a:rPr lang="en" sz="5000"/>
              <a:t>ATCH</a:t>
            </a:r>
            <a:endParaRPr b="1" sz="5000">
              <a:latin typeface="Montserrat"/>
              <a:ea typeface="Montserrat"/>
              <a:cs typeface="Montserrat"/>
              <a:sym typeface="Montserrat"/>
            </a:endParaRPr>
          </a:p>
        </p:txBody>
      </p:sp>
      <p:sp>
        <p:nvSpPr>
          <p:cNvPr id="380" name="Google Shape;380;p84"/>
          <p:cNvSpPr txBox="1"/>
          <p:nvPr>
            <p:ph idx="1" type="subTitle"/>
          </p:nvPr>
        </p:nvSpPr>
        <p:spPr>
          <a:xfrm>
            <a:off x="1228325" y="2630825"/>
            <a:ext cx="6676800" cy="16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Actualizar datos en el servidor</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85"/>
          <p:cNvSpPr txBox="1"/>
          <p:nvPr>
            <p:ph type="title"/>
          </p:nvPr>
        </p:nvSpPr>
        <p:spPr>
          <a:xfrm>
            <a:off x="1899450" y="1297576"/>
            <a:ext cx="5345100" cy="9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5000">
                <a:latin typeface="Montserrat"/>
                <a:ea typeface="Montserrat"/>
                <a:cs typeface="Montserrat"/>
                <a:sym typeface="Montserrat"/>
              </a:rPr>
              <a:t>DELETE</a:t>
            </a:r>
            <a:endParaRPr b="1" sz="5000">
              <a:latin typeface="Montserrat"/>
              <a:ea typeface="Montserrat"/>
              <a:cs typeface="Montserrat"/>
              <a:sym typeface="Montserrat"/>
            </a:endParaRPr>
          </a:p>
        </p:txBody>
      </p:sp>
      <p:sp>
        <p:nvSpPr>
          <p:cNvPr id="386" name="Google Shape;386;p85"/>
          <p:cNvSpPr txBox="1"/>
          <p:nvPr>
            <p:ph idx="1" type="subTitle"/>
          </p:nvPr>
        </p:nvSpPr>
        <p:spPr>
          <a:xfrm>
            <a:off x="1228325" y="2707025"/>
            <a:ext cx="6676800" cy="16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Eliminar datos del servidor</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86"/>
          <p:cNvSpPr txBox="1"/>
          <p:nvPr>
            <p:ph type="title"/>
          </p:nvPr>
        </p:nvSpPr>
        <p:spPr>
          <a:xfrm>
            <a:off x="1899450" y="1297576"/>
            <a:ext cx="5345100" cy="109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5000">
                <a:latin typeface="Montserrat"/>
                <a:ea typeface="Montserrat"/>
                <a:cs typeface="Montserrat"/>
                <a:sym typeface="Montserrat"/>
              </a:rPr>
              <a:t>Headers</a:t>
            </a:r>
            <a:endParaRPr b="1" sz="5000">
              <a:latin typeface="Montserrat"/>
              <a:ea typeface="Montserrat"/>
              <a:cs typeface="Montserrat"/>
              <a:sym typeface="Montserrat"/>
            </a:endParaRPr>
          </a:p>
        </p:txBody>
      </p:sp>
      <p:sp>
        <p:nvSpPr>
          <p:cNvPr id="392" name="Google Shape;392;p86"/>
          <p:cNvSpPr txBox="1"/>
          <p:nvPr>
            <p:ph idx="1" type="subTitle"/>
          </p:nvPr>
        </p:nvSpPr>
        <p:spPr>
          <a:xfrm>
            <a:off x="1228325" y="2707025"/>
            <a:ext cx="6676800" cy="16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Son meta-información relevante para que el cliente o el servidor conozca más acerca de la petición.</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rPr lang="en" sz="1200"/>
              <a:t>Normalmente, aquí va la autorización (nuestros permisos para realizar el request)</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87"/>
          <p:cNvPicPr preferRelativeResize="0"/>
          <p:nvPr/>
        </p:nvPicPr>
        <p:blipFill>
          <a:blip r:embed="rId3">
            <a:alphaModFix/>
          </a:blip>
          <a:stretch>
            <a:fillRect/>
          </a:stretch>
        </p:blipFill>
        <p:spPr>
          <a:xfrm>
            <a:off x="1240838" y="879352"/>
            <a:ext cx="6662325" cy="3691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61"/>
          <p:cNvPicPr preferRelativeResize="0"/>
          <p:nvPr/>
        </p:nvPicPr>
        <p:blipFill rotWithShape="1">
          <a:blip r:embed="rId3">
            <a:alphaModFix/>
          </a:blip>
          <a:srcRect b="-540" l="770" r="-770" t="540"/>
          <a:stretch/>
        </p:blipFill>
        <p:spPr>
          <a:xfrm>
            <a:off x="0" y="-3350"/>
            <a:ext cx="9256151" cy="5553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88"/>
          <p:cNvSpPr txBox="1"/>
          <p:nvPr>
            <p:ph type="title"/>
          </p:nvPr>
        </p:nvSpPr>
        <p:spPr>
          <a:xfrm>
            <a:off x="311700" y="599200"/>
            <a:ext cx="8520600" cy="346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0200"/>
              <a:t>Response Codes</a:t>
            </a:r>
            <a:endParaRPr sz="10200"/>
          </a:p>
        </p:txBody>
      </p:sp>
      <p:sp>
        <p:nvSpPr>
          <p:cNvPr id="403" name="Google Shape;403;p88"/>
          <p:cNvSpPr txBox="1"/>
          <p:nvPr>
            <p:ph idx="1" type="body"/>
          </p:nvPr>
        </p:nvSpPr>
        <p:spPr>
          <a:xfrm>
            <a:off x="311700" y="3958625"/>
            <a:ext cx="8520600" cy="647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u="sng">
                <a:solidFill>
                  <a:schemeClr val="hlink"/>
                </a:solidFill>
                <a:hlinkClick r:id="rId3"/>
              </a:rPr>
              <a:t>https://http.cat/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89"/>
          <p:cNvSpPr txBox="1"/>
          <p:nvPr>
            <p:ph type="title"/>
          </p:nvPr>
        </p:nvSpPr>
        <p:spPr>
          <a:xfrm>
            <a:off x="268050" y="2188950"/>
            <a:ext cx="8607900" cy="66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u="sng">
                <a:solidFill>
                  <a:schemeClr val="hlink"/>
                </a:solidFill>
                <a:hlinkClick r:id="rId3"/>
              </a:rPr>
              <a:t>Notebook</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62"/>
          <p:cNvSpPr txBox="1"/>
          <p:nvPr/>
        </p:nvSpPr>
        <p:spPr>
          <a:xfrm>
            <a:off x="777150" y="2136900"/>
            <a:ext cx="7589700" cy="8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8E7E3"/>
                </a:solidFill>
              </a:rPr>
              <a:t>🐱‍💻</a:t>
            </a: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b="1" sz="3600">
              <a:solidFill>
                <a:srgbClr val="441848"/>
              </a:solidFill>
              <a:latin typeface="Montserrat"/>
              <a:ea typeface="Montserrat"/>
              <a:cs typeface="Montserrat"/>
              <a:sym typeface="Montserrat"/>
            </a:endParaRPr>
          </a:p>
        </p:txBody>
      </p:sp>
      <p:pic>
        <p:nvPicPr>
          <p:cNvPr id="238" name="Google Shape;238;p62"/>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39" name="Google Shape;239;p62"/>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63"/>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b="1" sz="3600">
              <a:solidFill>
                <a:srgbClr val="441848"/>
              </a:solidFill>
              <a:latin typeface="Montserrat"/>
              <a:ea typeface="Montserrat"/>
              <a:cs typeface="Montserrat"/>
              <a:sym typeface="Montserrat"/>
            </a:endParaRPr>
          </a:p>
        </p:txBody>
      </p:sp>
      <p:pic>
        <p:nvPicPr>
          <p:cNvPr id="245" name="Google Shape;245;p6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46" name="Google Shape;246;p63"/>
          <p:cNvSpPr txBox="1"/>
          <p:nvPr/>
        </p:nvSpPr>
        <p:spPr>
          <a:xfrm>
            <a:off x="619950" y="1122401"/>
            <a:ext cx="7904100" cy="3536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Vamos a practicar del nuevo tema: </a:t>
            </a:r>
            <a:r>
              <a:rPr b="1" lang="en" sz="1800">
                <a:solidFill>
                  <a:schemeClr val="dk1"/>
                </a:solidFill>
                <a:latin typeface="Montserrat"/>
                <a:ea typeface="Montserrat"/>
                <a:cs typeface="Montserrat"/>
                <a:sym typeface="Montserrat"/>
              </a:rPr>
              <a:t>Consumo de Datos a través de APIs</a:t>
            </a:r>
            <a:r>
              <a:rPr lang="en" sz="2100">
                <a:solidFill>
                  <a:srgbClr val="E8E7E3"/>
                </a:solidFill>
              </a:rPr>
              <a:t>🤖</a:t>
            </a:r>
            <a:r>
              <a:rPr lang="en" sz="1800">
                <a:solidFill>
                  <a:srgbClr val="E8E7E3"/>
                </a:solidFill>
              </a:rPr>
              <a:t>💜</a:t>
            </a:r>
            <a:r>
              <a:rPr b="1"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HTTP</a:t>
            </a:r>
            <a:r>
              <a:rPr b="1" lang="en" sz="1800">
                <a:solidFill>
                  <a:srgbClr val="E8E7E3"/>
                </a:solidFill>
              </a:rPr>
              <a:t>🐱‍💻</a:t>
            </a:r>
            <a:r>
              <a:rPr lang="en" sz="1800">
                <a:solidFill>
                  <a:schemeClr val="dk1"/>
                </a:solidFill>
                <a:latin typeface="Montserrat"/>
                <a:ea typeface="Montserrat"/>
                <a:cs typeface="Montserrat"/>
                <a:sym typeface="Montserrat"/>
              </a:rPr>
              <a:t>. </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Veremos una notebook en </a:t>
            </a:r>
            <a:r>
              <a:rPr b="1" lang="en" sz="1800">
                <a:solidFill>
                  <a:schemeClr val="dk1"/>
                </a:solidFill>
                <a:latin typeface="Montserrat"/>
                <a:ea typeface="Montserrat"/>
                <a:cs typeface="Montserrat"/>
                <a:sym typeface="Montserrat"/>
              </a:rPr>
              <a:t>Python</a:t>
            </a:r>
            <a:r>
              <a:rPr b="1" lang="en" sz="1800">
                <a:solidFill>
                  <a:srgbClr val="E8E7E3"/>
                </a:solidFill>
              </a:rPr>
              <a:t>💻🐍 </a:t>
            </a:r>
            <a:r>
              <a:rPr lang="en" sz="1800">
                <a:solidFill>
                  <a:schemeClr val="dk1"/>
                </a:solidFill>
                <a:latin typeface="Montserrat"/>
                <a:ea typeface="Montserrat"/>
                <a:cs typeface="Montserrat"/>
                <a:sym typeface="Montserrat"/>
              </a:rPr>
              <a:t>donde recolectamos </a:t>
            </a:r>
            <a:r>
              <a:rPr b="1" lang="en" sz="1800">
                <a:solidFill>
                  <a:schemeClr val="dk1"/>
                </a:solidFill>
                <a:latin typeface="Montserrat"/>
                <a:ea typeface="Montserrat"/>
                <a:cs typeface="Montserrat"/>
                <a:sym typeface="Montserrat"/>
              </a:rPr>
              <a:t>datos</a:t>
            </a:r>
            <a:r>
              <a:rPr lang="en" sz="1800">
                <a:solidFill>
                  <a:schemeClr val="dk1"/>
                </a:solidFill>
                <a:latin typeface="Montserrat"/>
                <a:ea typeface="Montserrat"/>
                <a:cs typeface="Montserrat"/>
                <a:sym typeface="Montserrat"/>
              </a:rPr>
              <a:t> a través de </a:t>
            </a:r>
            <a:r>
              <a:rPr b="1" lang="en" sz="1800">
                <a:solidFill>
                  <a:schemeClr val="dk1"/>
                </a:solidFill>
                <a:latin typeface="Montserrat"/>
                <a:ea typeface="Montserrat"/>
                <a:cs typeface="Montserrat"/>
                <a:sym typeface="Montserrat"/>
              </a:rPr>
              <a:t>APIs</a:t>
            </a:r>
            <a:r>
              <a:rPr lang="en" sz="1800">
                <a:solidFill>
                  <a:schemeClr val="dk1"/>
                </a:solidFill>
                <a:latin typeface="Montserrat"/>
                <a:ea typeface="Montserrat"/>
                <a:cs typeface="Montserrat"/>
                <a:sym typeface="Montserrat"/>
              </a:rPr>
              <a:t> y usaremos algunas </a:t>
            </a:r>
            <a:r>
              <a:rPr b="1" lang="en" sz="1800">
                <a:solidFill>
                  <a:schemeClr val="dk1"/>
                </a:solidFill>
                <a:latin typeface="Montserrat"/>
                <a:ea typeface="Montserrat"/>
                <a:cs typeface="Montserrat"/>
                <a:sym typeface="Montserrat"/>
              </a:rPr>
              <a:t>funciones</a:t>
            </a:r>
            <a:r>
              <a:rPr lang="en" sz="1800">
                <a:solidFill>
                  <a:schemeClr val="dk1"/>
                </a:solidFill>
                <a:latin typeface="Montserrat"/>
                <a:ea typeface="Montserrat"/>
                <a:cs typeface="Montserrat"/>
                <a:sym typeface="Montserrat"/>
              </a:rPr>
              <a:t> de método </a:t>
            </a:r>
            <a:r>
              <a:rPr b="1" lang="en" sz="1800">
                <a:solidFill>
                  <a:schemeClr val="dk1"/>
                </a:solidFill>
                <a:latin typeface="Montserrat"/>
                <a:ea typeface="Montserrat"/>
                <a:cs typeface="Montserrat"/>
                <a:sym typeface="Montserrat"/>
              </a:rPr>
              <a:t>GET</a:t>
            </a:r>
            <a:r>
              <a:rPr lang="en" sz="1800">
                <a:solidFill>
                  <a:schemeClr val="dk1"/>
                </a:solidFill>
                <a:latin typeface="Montserrat"/>
                <a:ea typeface="Montserrat"/>
                <a:cs typeface="Montserrat"/>
                <a:sym typeface="Montserrat"/>
              </a:rPr>
              <a:t> del protocolo </a:t>
            </a:r>
            <a:r>
              <a:rPr b="1" lang="en" sz="1800">
                <a:solidFill>
                  <a:schemeClr val="dk1"/>
                </a:solidFill>
                <a:latin typeface="Montserrat"/>
                <a:ea typeface="Montserrat"/>
                <a:cs typeface="Montserrat"/>
                <a:sym typeface="Montserrat"/>
              </a:rPr>
              <a:t>HTTP</a:t>
            </a:r>
            <a:r>
              <a:rPr b="1" lang="en" sz="1800">
                <a:solidFill>
                  <a:srgbClr val="E8E7E3"/>
                </a:solidFill>
              </a:rPr>
              <a:t>🐱‍💻</a:t>
            </a:r>
            <a:r>
              <a:rPr b="1" lang="en" sz="1800">
                <a:solidFill>
                  <a:srgbClr val="E8E7E3"/>
                </a:solidFill>
              </a:rPr>
              <a:t>🚀💜</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Por último, nos distribuiremos en </a:t>
            </a:r>
            <a:r>
              <a:rPr b="1" lang="en" sz="1800">
                <a:solidFill>
                  <a:schemeClr val="dk1"/>
                </a:solidFill>
                <a:latin typeface="Montserrat"/>
                <a:ea typeface="Montserrat"/>
                <a:cs typeface="Montserrat"/>
                <a:sym typeface="Montserrat"/>
              </a:rPr>
              <a:t>Breakout Rooms</a:t>
            </a:r>
            <a:r>
              <a:rPr lang="en" sz="1800">
                <a:solidFill>
                  <a:srgbClr val="E8E7E3"/>
                </a:solidFill>
              </a:rPr>
              <a:t>🐱‍💻</a:t>
            </a:r>
            <a:r>
              <a:rPr lang="en" sz="1800">
                <a:solidFill>
                  <a:schemeClr val="dk1"/>
                </a:solidFill>
                <a:latin typeface="Montserrat"/>
                <a:ea typeface="Montserrat"/>
                <a:cs typeface="Montserrat"/>
                <a:sym typeface="Montserrat"/>
              </a:rPr>
              <a:t> y consultaremos </a:t>
            </a:r>
            <a:r>
              <a:rPr b="1" lang="en" sz="1800">
                <a:solidFill>
                  <a:schemeClr val="dk1"/>
                </a:solidFill>
                <a:latin typeface="Montserrat"/>
                <a:ea typeface="Montserrat"/>
                <a:cs typeface="Montserrat"/>
                <a:sym typeface="Montserrat"/>
              </a:rPr>
              <a:t>datos</a:t>
            </a:r>
            <a:r>
              <a:rPr lang="en" sz="1800">
                <a:solidFill>
                  <a:schemeClr val="dk1"/>
                </a:solidFill>
                <a:latin typeface="Montserrat"/>
                <a:ea typeface="Montserrat"/>
                <a:cs typeface="Montserrat"/>
                <a:sym typeface="Montserrat"/>
              </a:rPr>
              <a:t> a diferentes </a:t>
            </a:r>
            <a:r>
              <a:rPr b="1" lang="en" sz="1800">
                <a:solidFill>
                  <a:schemeClr val="dk1"/>
                </a:solidFill>
                <a:latin typeface="Montserrat"/>
                <a:ea typeface="Montserrat"/>
                <a:cs typeface="Montserrat"/>
                <a:sym typeface="Montserrat"/>
              </a:rPr>
              <a:t>APIs</a:t>
            </a:r>
            <a:r>
              <a:rPr lang="en" sz="1800">
                <a:solidFill>
                  <a:schemeClr val="dk1"/>
                </a:solidFill>
                <a:latin typeface="Montserrat"/>
                <a:ea typeface="Montserrat"/>
                <a:cs typeface="Montserrat"/>
                <a:sym typeface="Montserrat"/>
              </a:rPr>
              <a:t> </a:t>
            </a:r>
            <a:endParaRPr sz="1800">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64"/>
          <p:cNvSpPr txBox="1"/>
          <p:nvPr/>
        </p:nvSpPr>
        <p:spPr>
          <a:xfrm>
            <a:off x="548850" y="2229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a:p>
        </p:txBody>
      </p:sp>
      <p:sp>
        <p:nvSpPr>
          <p:cNvPr id="252" name="Google Shape;252;p64"/>
          <p:cNvSpPr txBox="1"/>
          <p:nvPr/>
        </p:nvSpPr>
        <p:spPr>
          <a:xfrm>
            <a:off x="377250" y="973200"/>
            <a:ext cx="8389500" cy="371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solidFill>
                  <a:srgbClr val="1F1F1F"/>
                </a:solidFill>
                <a:highlight>
                  <a:srgbClr val="FFFFFF"/>
                </a:highlight>
                <a:latin typeface="Montserrat"/>
                <a:ea typeface="Montserrat"/>
                <a:cs typeface="Montserrat"/>
                <a:sym typeface="Montserrat"/>
              </a:rPr>
              <a:t>6:30 - 6:35</a:t>
            </a:r>
            <a:r>
              <a:rPr b="1" lang="en" sz="2000">
                <a:solidFill>
                  <a:srgbClr val="1F1F1F"/>
                </a:solidFill>
                <a:highlight>
                  <a:srgbClr val="FFFFFF"/>
                </a:highlight>
                <a:latin typeface="Montserrat"/>
                <a:ea typeface="Montserrat"/>
                <a:cs typeface="Montserrat"/>
                <a:sym typeface="Montserrat"/>
              </a:rPr>
              <a:t> </a:t>
            </a:r>
            <a:r>
              <a:rPr lang="en" sz="2000">
                <a:solidFill>
                  <a:srgbClr val="1F1F1F"/>
                </a:solidFill>
                <a:highlight>
                  <a:srgbClr val="FFFFFF"/>
                </a:highlight>
                <a:latin typeface="Montserrat"/>
                <a:ea typeface="Montserrat"/>
                <a:cs typeface="Montserrat"/>
                <a:sym typeface="Montserrat"/>
              </a:rPr>
              <a:t>PM</a:t>
            </a:r>
            <a:r>
              <a:rPr b="1" lang="en" sz="2000">
                <a:solidFill>
                  <a:srgbClr val="1F1F1F"/>
                </a:solidFill>
                <a:highlight>
                  <a:srgbClr val="FFFFFF"/>
                </a:highlight>
                <a:latin typeface="Montserrat"/>
                <a:ea typeface="Montserrat"/>
                <a:cs typeface="Montserrat"/>
                <a:sym typeface="Montserrat"/>
              </a:rPr>
              <a:t> Saludos </a:t>
            </a:r>
            <a:r>
              <a:rPr lang="en" sz="2000">
                <a:solidFill>
                  <a:srgbClr val="1F1F1F"/>
                </a:solidFill>
                <a:highlight>
                  <a:srgbClr val="FFFFFF"/>
                </a:highlight>
                <a:latin typeface="Montserrat"/>
                <a:ea typeface="Montserrat"/>
                <a:cs typeface="Montserrat"/>
                <a:sym typeface="Montserrat"/>
              </a:rPr>
              <a:t>y</a:t>
            </a:r>
            <a:r>
              <a:rPr b="1" lang="en" sz="2000">
                <a:solidFill>
                  <a:srgbClr val="1F1F1F"/>
                </a:solidFill>
                <a:highlight>
                  <a:srgbClr val="FFFFFF"/>
                </a:highlight>
                <a:latin typeface="Montserrat"/>
                <a:ea typeface="Montserrat"/>
                <a:cs typeface="Montserrat"/>
                <a:sym typeface="Montserrat"/>
              </a:rPr>
              <a:t> anuncios.</a:t>
            </a:r>
            <a:endParaRPr b="1" sz="20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None/>
            </a:pPr>
            <a:r>
              <a:rPr lang="en" sz="2000">
                <a:solidFill>
                  <a:srgbClr val="1F1F1F"/>
                </a:solidFill>
                <a:highlight>
                  <a:schemeClr val="lt1"/>
                </a:highlight>
                <a:latin typeface="Montserrat"/>
                <a:ea typeface="Montserrat"/>
                <a:cs typeface="Montserrat"/>
                <a:sym typeface="Montserrat"/>
              </a:rPr>
              <a:t>6:35 - 6:40</a:t>
            </a:r>
            <a:r>
              <a:rPr b="1" lang="en" sz="2000">
                <a:solidFill>
                  <a:srgbClr val="1F1F1F"/>
                </a:solidFill>
                <a:highlight>
                  <a:schemeClr val="lt1"/>
                </a:highlight>
                <a:latin typeface="Montserrat"/>
                <a:ea typeface="Montserrat"/>
                <a:cs typeface="Montserrat"/>
                <a:sym typeface="Montserrat"/>
              </a:rPr>
              <a:t> </a:t>
            </a:r>
            <a:r>
              <a:rPr lang="en" sz="2000">
                <a:solidFill>
                  <a:srgbClr val="1F1F1F"/>
                </a:solidFill>
                <a:highlight>
                  <a:schemeClr val="lt1"/>
                </a:highlight>
                <a:latin typeface="Montserrat"/>
                <a:ea typeface="Montserrat"/>
                <a:cs typeface="Montserrat"/>
                <a:sym typeface="Montserrat"/>
              </a:rPr>
              <a:t>PM </a:t>
            </a:r>
            <a:r>
              <a:rPr b="1" lang="en" sz="2000">
                <a:solidFill>
                  <a:srgbClr val="1F1F1F"/>
                </a:solidFill>
                <a:highlight>
                  <a:schemeClr val="lt1"/>
                </a:highlight>
                <a:latin typeface="Montserrat"/>
                <a:ea typeface="Montserrat"/>
                <a:cs typeface="Montserrat"/>
                <a:sym typeface="Montserrat"/>
              </a:rPr>
              <a:t>Objetivos </a:t>
            </a:r>
            <a:r>
              <a:rPr lang="en" sz="2000">
                <a:solidFill>
                  <a:srgbClr val="1F1F1F"/>
                </a:solidFill>
                <a:highlight>
                  <a:schemeClr val="lt1"/>
                </a:highlight>
                <a:latin typeface="Montserrat"/>
                <a:ea typeface="Montserrat"/>
                <a:cs typeface="Montserrat"/>
                <a:sym typeface="Montserrat"/>
              </a:rPr>
              <a:t>de</a:t>
            </a:r>
            <a:r>
              <a:rPr b="1" lang="en" sz="2000">
                <a:solidFill>
                  <a:srgbClr val="1F1F1F"/>
                </a:solidFill>
                <a:highlight>
                  <a:schemeClr val="lt1"/>
                </a:highlight>
                <a:latin typeface="Montserrat"/>
                <a:ea typeface="Montserrat"/>
                <a:cs typeface="Montserrat"/>
                <a:sym typeface="Montserrat"/>
              </a:rPr>
              <a:t> aprendizaje.</a:t>
            </a:r>
            <a:endParaRPr b="1" sz="20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000">
                <a:solidFill>
                  <a:srgbClr val="1F1F1F"/>
                </a:solidFill>
                <a:highlight>
                  <a:schemeClr val="lt1"/>
                </a:highlight>
                <a:latin typeface="Montserrat"/>
                <a:ea typeface="Montserrat"/>
                <a:cs typeface="Montserrat"/>
                <a:sym typeface="Montserrat"/>
              </a:rPr>
              <a:t>6:40</a:t>
            </a:r>
            <a:r>
              <a:rPr lang="en" sz="2000">
                <a:solidFill>
                  <a:srgbClr val="1F1F1F"/>
                </a:solidFill>
                <a:highlight>
                  <a:schemeClr val="lt1"/>
                </a:highlight>
                <a:latin typeface="Montserrat"/>
                <a:ea typeface="Montserrat"/>
                <a:cs typeface="Montserrat"/>
                <a:sym typeface="Montserrat"/>
              </a:rPr>
              <a:t> - 7:10  PM Presentación: </a:t>
            </a:r>
            <a:r>
              <a:rPr b="1" lang="en" sz="2000">
                <a:solidFill>
                  <a:srgbClr val="1F1F1F"/>
                </a:solidFill>
                <a:highlight>
                  <a:schemeClr val="lt1"/>
                </a:highlight>
                <a:latin typeface="Montserrat"/>
                <a:ea typeface="Montserrat"/>
                <a:cs typeface="Montserrat"/>
                <a:sym typeface="Montserrat"/>
              </a:rPr>
              <a:t>APIs</a:t>
            </a:r>
            <a:endParaRPr b="1" sz="20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000">
                <a:solidFill>
                  <a:srgbClr val="1F1F1F"/>
                </a:solidFill>
                <a:highlight>
                  <a:schemeClr val="lt1"/>
                </a:highlight>
                <a:latin typeface="Montserrat"/>
                <a:ea typeface="Montserrat"/>
                <a:cs typeface="Montserrat"/>
                <a:sym typeface="Montserrat"/>
              </a:rPr>
              <a:t>7:10 - 8:45</a:t>
            </a:r>
            <a:r>
              <a:rPr b="1" lang="en" sz="2000">
                <a:solidFill>
                  <a:srgbClr val="1F1F1F"/>
                </a:solidFill>
                <a:highlight>
                  <a:schemeClr val="lt1"/>
                </a:highlight>
                <a:latin typeface="Montserrat"/>
                <a:ea typeface="Montserrat"/>
                <a:cs typeface="Montserrat"/>
                <a:sym typeface="Montserrat"/>
              </a:rPr>
              <a:t> </a:t>
            </a:r>
            <a:r>
              <a:rPr lang="en" sz="2000">
                <a:solidFill>
                  <a:srgbClr val="1F1F1F"/>
                </a:solidFill>
                <a:highlight>
                  <a:schemeClr val="lt1"/>
                </a:highlight>
                <a:latin typeface="Montserrat"/>
                <a:ea typeface="Montserrat"/>
                <a:cs typeface="Montserrat"/>
                <a:sym typeface="Montserrat"/>
              </a:rPr>
              <a:t>PM  Notebook:  </a:t>
            </a:r>
            <a:r>
              <a:rPr b="1" lang="en" sz="2000">
                <a:solidFill>
                  <a:srgbClr val="1F1F1F"/>
                </a:solidFill>
                <a:highlight>
                  <a:schemeClr val="lt1"/>
                </a:highlight>
                <a:latin typeface="Montserrat"/>
                <a:ea typeface="Montserrat"/>
                <a:cs typeface="Montserrat"/>
                <a:sym typeface="Montserrat"/>
              </a:rPr>
              <a:t>Consumo de Datos a través de APIs</a:t>
            </a:r>
            <a:r>
              <a:rPr b="1" lang="en" sz="2000">
                <a:solidFill>
                  <a:srgbClr val="1F1F1F"/>
                </a:solidFill>
                <a:highlight>
                  <a:schemeClr val="lt1"/>
                </a:highlight>
                <a:latin typeface="Montserrat"/>
                <a:ea typeface="Montserrat"/>
                <a:cs typeface="Montserrat"/>
                <a:sym typeface="Montserrat"/>
              </a:rPr>
              <a:t>.</a:t>
            </a:r>
            <a:endParaRPr b="1" sz="20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000">
                <a:solidFill>
                  <a:srgbClr val="1F1F1F"/>
                </a:solidFill>
                <a:highlight>
                  <a:schemeClr val="lt1"/>
                </a:highlight>
                <a:latin typeface="Montserrat"/>
                <a:ea typeface="Montserrat"/>
                <a:cs typeface="Montserrat"/>
                <a:sym typeface="Montserrat"/>
              </a:rPr>
              <a:t>8:45 - 9:00</a:t>
            </a:r>
            <a:r>
              <a:rPr b="1" lang="en" sz="2000">
                <a:solidFill>
                  <a:srgbClr val="1F1F1F"/>
                </a:solidFill>
                <a:highlight>
                  <a:schemeClr val="lt1"/>
                </a:highlight>
                <a:latin typeface="Montserrat"/>
                <a:ea typeface="Montserrat"/>
                <a:cs typeface="Montserrat"/>
                <a:sym typeface="Montserrat"/>
              </a:rPr>
              <a:t> </a:t>
            </a:r>
            <a:r>
              <a:rPr lang="en" sz="2000">
                <a:solidFill>
                  <a:srgbClr val="1F1F1F"/>
                </a:solidFill>
                <a:highlight>
                  <a:schemeClr val="lt1"/>
                </a:highlight>
                <a:latin typeface="Montserrat"/>
                <a:ea typeface="Montserrat"/>
                <a:cs typeface="Montserrat"/>
                <a:sym typeface="Montserrat"/>
              </a:rPr>
              <a:t>PM </a:t>
            </a:r>
            <a:r>
              <a:rPr b="1" lang="en" sz="2000">
                <a:solidFill>
                  <a:srgbClr val="1F1F1F"/>
                </a:solidFill>
                <a:highlight>
                  <a:schemeClr val="lt1"/>
                </a:highlight>
                <a:latin typeface="Montserrat"/>
                <a:ea typeface="Montserrat"/>
                <a:cs typeface="Montserrat"/>
                <a:sym typeface="Montserrat"/>
              </a:rPr>
              <a:t>BREAK</a:t>
            </a:r>
            <a:endParaRPr b="1" sz="20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2000">
                <a:solidFill>
                  <a:srgbClr val="1F1F1F"/>
                </a:solidFill>
                <a:highlight>
                  <a:schemeClr val="lt1"/>
                </a:highlight>
                <a:latin typeface="Montserrat"/>
                <a:ea typeface="Montserrat"/>
                <a:cs typeface="Montserrat"/>
                <a:sym typeface="Montserrat"/>
              </a:rPr>
              <a:t>9:00 - 9:30 PM</a:t>
            </a:r>
            <a:r>
              <a:rPr b="1" lang="en" sz="2000">
                <a:solidFill>
                  <a:srgbClr val="1F1F1F"/>
                </a:solidFill>
                <a:highlight>
                  <a:schemeClr val="lt1"/>
                </a:highlight>
                <a:latin typeface="Montserrat"/>
                <a:ea typeface="Montserrat"/>
                <a:cs typeface="Montserrat"/>
                <a:sym typeface="Montserrat"/>
              </a:rPr>
              <a:t>  </a:t>
            </a:r>
            <a:r>
              <a:rPr b="1" lang="en" sz="2000">
                <a:solidFill>
                  <a:srgbClr val="1F1F1F"/>
                </a:solidFill>
                <a:highlight>
                  <a:schemeClr val="lt1"/>
                </a:highlight>
                <a:latin typeface="Montserrat"/>
                <a:ea typeface="Montserrat"/>
                <a:cs typeface="Montserrat"/>
                <a:sym typeface="Montserrat"/>
              </a:rPr>
              <a:t>Challenge</a:t>
            </a:r>
            <a:endParaRPr b="1" sz="20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2000">
              <a:solidFill>
                <a:srgbClr val="1F1F1F"/>
              </a:solidFill>
              <a:highlight>
                <a:schemeClr val="lt1"/>
              </a:highlight>
              <a:latin typeface="Montserrat"/>
              <a:ea typeface="Montserrat"/>
              <a:cs typeface="Montserrat"/>
              <a:sym typeface="Montserrat"/>
            </a:endParaRPr>
          </a:p>
        </p:txBody>
      </p:sp>
      <p:pic>
        <p:nvPicPr>
          <p:cNvPr id="253" name="Google Shape;253;p6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54" name="Google Shape;254;p64"/>
          <p:cNvPicPr preferRelativeResize="0"/>
          <p:nvPr/>
        </p:nvPicPr>
        <p:blipFill>
          <a:blip r:embed="rId4">
            <a:alphaModFix/>
          </a:blip>
          <a:stretch>
            <a:fillRect/>
          </a:stretch>
        </p:blipFill>
        <p:spPr>
          <a:xfrm>
            <a:off x="6467575" y="3034200"/>
            <a:ext cx="1352075" cy="1352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65"/>
          <p:cNvPicPr preferRelativeResize="0"/>
          <p:nvPr/>
        </p:nvPicPr>
        <p:blipFill rotWithShape="1">
          <a:blip r:embed="rId3">
            <a:alphaModFix/>
          </a:blip>
          <a:srcRect b="27086" l="0" r="0" t="28971"/>
          <a:stretch/>
        </p:blipFill>
        <p:spPr>
          <a:xfrm>
            <a:off x="3020650" y="2915050"/>
            <a:ext cx="2926958" cy="712025"/>
          </a:xfrm>
          <a:prstGeom prst="rect">
            <a:avLst/>
          </a:prstGeom>
          <a:noFill/>
          <a:ln>
            <a:noFill/>
          </a:ln>
        </p:spPr>
      </p:pic>
      <p:pic>
        <p:nvPicPr>
          <p:cNvPr id="260" name="Google Shape;260;p65"/>
          <p:cNvPicPr preferRelativeResize="0"/>
          <p:nvPr/>
        </p:nvPicPr>
        <p:blipFill>
          <a:blip r:embed="rId4">
            <a:alphaModFix/>
          </a:blip>
          <a:stretch>
            <a:fillRect/>
          </a:stretch>
        </p:blipFill>
        <p:spPr>
          <a:xfrm>
            <a:off x="547133" y="1003599"/>
            <a:ext cx="8080700" cy="3336075"/>
          </a:xfrm>
          <a:prstGeom prst="rect">
            <a:avLst/>
          </a:prstGeom>
          <a:noFill/>
          <a:ln>
            <a:noFill/>
          </a:ln>
        </p:spPr>
      </p:pic>
      <p:pic>
        <p:nvPicPr>
          <p:cNvPr descr="Google_Chrome_icon_(2011).png" id="261" name="Google Shape;261;p65"/>
          <p:cNvPicPr preferRelativeResize="0"/>
          <p:nvPr/>
        </p:nvPicPr>
        <p:blipFill>
          <a:blip r:embed="rId5">
            <a:alphaModFix/>
          </a:blip>
          <a:stretch>
            <a:fillRect/>
          </a:stretch>
        </p:blipFill>
        <p:spPr>
          <a:xfrm>
            <a:off x="2048275" y="608400"/>
            <a:ext cx="618900" cy="618900"/>
          </a:xfrm>
          <a:prstGeom prst="rect">
            <a:avLst/>
          </a:prstGeom>
          <a:noFill/>
          <a:ln>
            <a:noFill/>
          </a:ln>
        </p:spPr>
      </p:pic>
      <p:pic>
        <p:nvPicPr>
          <p:cNvPr descr="Google_Chrome_icon_(2011).png" id="262" name="Google Shape;262;p65"/>
          <p:cNvPicPr preferRelativeResize="0"/>
          <p:nvPr/>
        </p:nvPicPr>
        <p:blipFill>
          <a:blip r:embed="rId5">
            <a:alphaModFix/>
          </a:blip>
          <a:stretch>
            <a:fillRect/>
          </a:stretch>
        </p:blipFill>
        <p:spPr>
          <a:xfrm>
            <a:off x="1212650" y="4088100"/>
            <a:ext cx="325375" cy="325375"/>
          </a:xfrm>
          <a:prstGeom prst="rect">
            <a:avLst/>
          </a:prstGeom>
          <a:noFill/>
          <a:ln>
            <a:noFill/>
          </a:ln>
        </p:spPr>
      </p:pic>
      <p:pic>
        <p:nvPicPr>
          <p:cNvPr id="263" name="Google Shape;263;p65"/>
          <p:cNvPicPr preferRelativeResize="0"/>
          <p:nvPr/>
        </p:nvPicPr>
        <p:blipFill>
          <a:blip r:embed="rId6">
            <a:alphaModFix/>
          </a:blip>
          <a:stretch>
            <a:fillRect/>
          </a:stretch>
        </p:blipFill>
        <p:spPr>
          <a:xfrm>
            <a:off x="8349699" y="1710974"/>
            <a:ext cx="618900" cy="539371"/>
          </a:xfrm>
          <a:prstGeom prst="rect">
            <a:avLst/>
          </a:prstGeom>
          <a:noFill/>
          <a:ln>
            <a:noFill/>
          </a:ln>
        </p:spPr>
      </p:pic>
      <p:pic>
        <p:nvPicPr>
          <p:cNvPr id="264" name="Google Shape;264;p65"/>
          <p:cNvPicPr preferRelativeResize="0"/>
          <p:nvPr/>
        </p:nvPicPr>
        <p:blipFill>
          <a:blip r:embed="rId6">
            <a:alphaModFix/>
          </a:blip>
          <a:stretch>
            <a:fillRect/>
          </a:stretch>
        </p:blipFill>
        <p:spPr>
          <a:xfrm>
            <a:off x="1724000" y="4088100"/>
            <a:ext cx="373348" cy="325375"/>
          </a:xfrm>
          <a:prstGeom prst="rect">
            <a:avLst/>
          </a:prstGeom>
          <a:noFill/>
          <a:ln>
            <a:noFill/>
          </a:ln>
        </p:spPr>
      </p:pic>
      <p:sp>
        <p:nvSpPr>
          <p:cNvPr id="265" name="Google Shape;265;p65"/>
          <p:cNvSpPr txBox="1"/>
          <p:nvPr/>
        </p:nvSpPr>
        <p:spPr>
          <a:xfrm>
            <a:off x="1465375" y="4004488"/>
            <a:ext cx="325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6D9EEB"/>
                </a:solidFill>
                <a:latin typeface="Nunito"/>
                <a:ea typeface="Nunito"/>
                <a:cs typeface="Nunito"/>
                <a:sym typeface="Nunito"/>
              </a:rPr>
              <a:t>+</a:t>
            </a:r>
            <a:endParaRPr b="1" sz="2000">
              <a:solidFill>
                <a:srgbClr val="6D9EEB"/>
              </a:solidFill>
              <a:latin typeface="Nunito"/>
              <a:ea typeface="Nunito"/>
              <a:cs typeface="Nunito"/>
              <a:sym typeface="Nunito"/>
            </a:endParaRPr>
          </a:p>
        </p:txBody>
      </p:sp>
      <p:pic>
        <p:nvPicPr>
          <p:cNvPr id="266" name="Google Shape;266;p65"/>
          <p:cNvPicPr preferRelativeResize="0"/>
          <p:nvPr/>
        </p:nvPicPr>
        <p:blipFill>
          <a:blip r:embed="rId7">
            <a:alphaModFix/>
          </a:blip>
          <a:stretch>
            <a:fillRect/>
          </a:stretch>
        </p:blipFill>
        <p:spPr>
          <a:xfrm>
            <a:off x="5914449" y="774744"/>
            <a:ext cx="227650" cy="565707"/>
          </a:xfrm>
          <a:prstGeom prst="rect">
            <a:avLst/>
          </a:prstGeom>
          <a:noFill/>
          <a:ln>
            <a:noFill/>
          </a:ln>
        </p:spPr>
      </p:pic>
      <p:pic>
        <p:nvPicPr>
          <p:cNvPr id="267" name="Google Shape;267;p65"/>
          <p:cNvPicPr preferRelativeResize="0"/>
          <p:nvPr/>
        </p:nvPicPr>
        <p:blipFill>
          <a:blip r:embed="rId8">
            <a:alphaModFix/>
          </a:blip>
          <a:stretch>
            <a:fillRect/>
          </a:stretch>
        </p:blipFill>
        <p:spPr>
          <a:xfrm>
            <a:off x="5819839" y="3881975"/>
            <a:ext cx="227660" cy="56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66"/>
          <p:cNvSpPr txBox="1"/>
          <p:nvPr>
            <p:ph type="title"/>
          </p:nvPr>
        </p:nvSpPr>
        <p:spPr>
          <a:xfrm>
            <a:off x="2837550" y="1774389"/>
            <a:ext cx="3468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Montserrat"/>
                <a:ea typeface="Montserrat"/>
                <a:cs typeface="Montserrat"/>
                <a:sym typeface="Montserrat"/>
              </a:rPr>
              <a:t>Cliente</a:t>
            </a:r>
            <a:endParaRPr b="1" sz="3600">
              <a:latin typeface="Montserrat"/>
              <a:ea typeface="Montserrat"/>
              <a:cs typeface="Montserrat"/>
              <a:sym typeface="Montserrat"/>
            </a:endParaRPr>
          </a:p>
        </p:txBody>
      </p:sp>
      <p:sp>
        <p:nvSpPr>
          <p:cNvPr id="273" name="Google Shape;273;p66"/>
          <p:cNvSpPr txBox="1"/>
          <p:nvPr>
            <p:ph idx="1" type="subTitle"/>
          </p:nvPr>
        </p:nvSpPr>
        <p:spPr>
          <a:xfrm>
            <a:off x="1233600" y="2602800"/>
            <a:ext cx="6676800" cy="85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D9D9D9"/>
                </a:solidFill>
                <a:latin typeface="Arial"/>
                <a:ea typeface="Arial"/>
                <a:cs typeface="Arial"/>
                <a:sym typeface="Arial"/>
              </a:rPr>
              <a:t>Hace peticiones, Recibe respuestas.</a:t>
            </a:r>
            <a:endParaRPr sz="1800">
              <a:solidFill>
                <a:srgbClr val="D9D9D9"/>
              </a:solidFill>
              <a:latin typeface="Arial"/>
              <a:ea typeface="Arial"/>
              <a:cs typeface="Arial"/>
              <a:sym typeface="Arial"/>
            </a:endParaRPr>
          </a:p>
          <a:p>
            <a:pPr indent="0" lvl="0" marL="0" rtl="0" algn="ctr">
              <a:spcBef>
                <a:spcPts val="0"/>
              </a:spcBef>
              <a:spcAft>
                <a:spcPts val="0"/>
              </a:spcAft>
              <a:buNone/>
            </a:pPr>
            <a:r>
              <a:rPr lang="en" sz="1800">
                <a:solidFill>
                  <a:srgbClr val="D9D9D9"/>
                </a:solidFill>
                <a:latin typeface="Arial"/>
                <a:ea typeface="Arial"/>
                <a:cs typeface="Arial"/>
                <a:sym typeface="Arial"/>
              </a:rPr>
              <a:t>(Navegador)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67"/>
          <p:cNvSpPr txBox="1"/>
          <p:nvPr>
            <p:ph idx="4294967295" type="body"/>
          </p:nvPr>
        </p:nvSpPr>
        <p:spPr>
          <a:xfrm>
            <a:off x="311700" y="1152475"/>
            <a:ext cx="4099200" cy="169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latin typeface="Montserrat"/>
                <a:ea typeface="Montserrat"/>
                <a:cs typeface="Montserrat"/>
                <a:sym typeface="Montserrat"/>
              </a:rPr>
              <a:t>El </a:t>
            </a:r>
            <a:r>
              <a:rPr b="1" lang="en" sz="2000">
                <a:latin typeface="Montserrat"/>
                <a:ea typeface="Montserrat"/>
                <a:cs typeface="Montserrat"/>
                <a:sym typeface="Montserrat"/>
              </a:rPr>
              <a:t>cliente pide </a:t>
            </a:r>
            <a:r>
              <a:rPr lang="en" sz="2000">
                <a:latin typeface="Montserrat"/>
                <a:ea typeface="Montserrat"/>
                <a:cs typeface="Montserrat"/>
                <a:sym typeface="Montserrat"/>
              </a:rPr>
              <a:t>los recursos al servidor, </a:t>
            </a:r>
            <a:r>
              <a:rPr b="1" lang="en" sz="2000">
                <a:latin typeface="Montserrat"/>
                <a:ea typeface="Montserrat"/>
                <a:cs typeface="Montserrat"/>
                <a:sym typeface="Montserrat"/>
              </a:rPr>
              <a:t>recibe la respuesta</a:t>
            </a:r>
            <a:r>
              <a:rPr lang="en" sz="2000">
                <a:latin typeface="Montserrat"/>
                <a:ea typeface="Montserrat"/>
                <a:cs typeface="Montserrat"/>
                <a:sym typeface="Montserrat"/>
              </a:rPr>
              <a:t> del servidor y se la </a:t>
            </a:r>
            <a:r>
              <a:rPr b="1" lang="en" sz="2000">
                <a:latin typeface="Montserrat"/>
                <a:ea typeface="Montserrat"/>
                <a:cs typeface="Montserrat"/>
                <a:sym typeface="Montserrat"/>
              </a:rPr>
              <a:t>muestra al usuario </a:t>
            </a:r>
            <a:r>
              <a:rPr lang="en" sz="2000">
                <a:latin typeface="Montserrat"/>
                <a:ea typeface="Montserrat"/>
                <a:cs typeface="Montserrat"/>
                <a:sym typeface="Montserrat"/>
              </a:rPr>
              <a:t>de manera adecuada.</a:t>
            </a:r>
            <a:endParaRPr sz="2000">
              <a:latin typeface="Montserrat"/>
              <a:ea typeface="Montserrat"/>
              <a:cs typeface="Montserrat"/>
              <a:sym typeface="Montserrat"/>
            </a:endParaRPr>
          </a:p>
        </p:txBody>
      </p:sp>
      <p:pic>
        <p:nvPicPr>
          <p:cNvPr id="279" name="Google Shape;279;p67"/>
          <p:cNvPicPr preferRelativeResize="0"/>
          <p:nvPr/>
        </p:nvPicPr>
        <p:blipFill>
          <a:blip r:embed="rId3">
            <a:alphaModFix/>
          </a:blip>
          <a:stretch>
            <a:fillRect/>
          </a:stretch>
        </p:blipFill>
        <p:spPr>
          <a:xfrm>
            <a:off x="4241650" y="1849516"/>
            <a:ext cx="4248300" cy="2315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v F">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